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0" r:id="rId1"/>
  </p:sldMasterIdLst>
  <p:sldIdLst>
    <p:sldId id="297" r:id="rId2"/>
    <p:sldId id="298" r:id="rId3"/>
    <p:sldId id="299" r:id="rId4"/>
    <p:sldId id="293" r:id="rId5"/>
    <p:sldId id="291" r:id="rId6"/>
    <p:sldId id="256" r:id="rId7"/>
    <p:sldId id="258" r:id="rId8"/>
    <p:sldId id="259" r:id="rId9"/>
    <p:sldId id="260" r:id="rId10"/>
    <p:sldId id="257" r:id="rId11"/>
    <p:sldId id="261" r:id="rId12"/>
    <p:sldId id="277" r:id="rId13"/>
    <p:sldId id="262" r:id="rId14"/>
    <p:sldId id="278" r:id="rId15"/>
    <p:sldId id="280" r:id="rId16"/>
    <p:sldId id="279" r:id="rId17"/>
    <p:sldId id="263" r:id="rId18"/>
    <p:sldId id="264" r:id="rId19"/>
    <p:sldId id="281" r:id="rId20"/>
    <p:sldId id="282" r:id="rId21"/>
    <p:sldId id="283" r:id="rId22"/>
    <p:sldId id="265" r:id="rId23"/>
    <p:sldId id="266" r:id="rId24"/>
    <p:sldId id="267" r:id="rId25"/>
    <p:sldId id="268" r:id="rId26"/>
    <p:sldId id="269" r:id="rId27"/>
    <p:sldId id="270" r:id="rId28"/>
    <p:sldId id="301" r:id="rId29"/>
    <p:sldId id="302" r:id="rId30"/>
    <p:sldId id="303" r:id="rId31"/>
    <p:sldId id="304" r:id="rId32"/>
    <p:sldId id="305" r:id="rId33"/>
    <p:sldId id="274" r:id="rId34"/>
    <p:sldId id="308" r:id="rId35"/>
    <p:sldId id="306" r:id="rId36"/>
    <p:sldId id="271" r:id="rId37"/>
    <p:sldId id="272" r:id="rId38"/>
    <p:sldId id="273" r:id="rId39"/>
    <p:sldId id="276" r:id="rId40"/>
    <p:sldId id="285" r:id="rId41"/>
    <p:sldId id="286" r:id="rId42"/>
    <p:sldId id="309" r:id="rId43"/>
    <p:sldId id="310" r:id="rId44"/>
    <p:sldId id="320" r:id="rId45"/>
    <p:sldId id="321" r:id="rId46"/>
    <p:sldId id="325" r:id="rId47"/>
    <p:sldId id="326" r:id="rId48"/>
    <p:sldId id="327" r:id="rId49"/>
    <p:sldId id="328" r:id="rId50"/>
    <p:sldId id="329" r:id="rId51"/>
    <p:sldId id="330" r:id="rId52"/>
    <p:sldId id="331" r:id="rId53"/>
    <p:sldId id="288" r:id="rId54"/>
    <p:sldId id="289" r:id="rId55"/>
    <p:sldId id="290" r:id="rId56"/>
    <p:sldId id="332" r:id="rId57"/>
    <p:sldId id="307" r:id="rId5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3" autoAdjust="0"/>
    <p:restoredTop sz="94660"/>
  </p:normalViewPr>
  <p:slideViewPr>
    <p:cSldViewPr snapToGrid="0">
      <p:cViewPr>
        <p:scale>
          <a:sx n="71" d="100"/>
          <a:sy n="71" d="100"/>
        </p:scale>
        <p:origin x="-582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8469611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8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597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1568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229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5937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148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73965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194202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70972677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3768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8784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ndus_Rive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ONT SLIDE.png"/>
          <p:cNvPicPr>
            <a:picLocks noChangeAspect="1"/>
          </p:cNvPicPr>
          <p:nvPr/>
        </p:nvPicPr>
        <p:blipFill>
          <a:blip r:embed="rId2"/>
          <a:srcRect l="22962" t="19682" r="8853" b="12301"/>
          <a:stretch>
            <a:fillRect/>
          </a:stretch>
        </p:blipFill>
        <p:spPr>
          <a:xfrm>
            <a:off x="-571547" y="-1"/>
            <a:ext cx="13144592" cy="68474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761C83-E6F2-3048-8D60-82E079DDE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310" y="182880"/>
            <a:ext cx="10515600" cy="1325563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Dogri script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92FF99-3F1C-0649-A8D4-2AAD9F908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87" y="1584526"/>
            <a:ext cx="6293684" cy="45158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IN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ogra Akkhar </a:t>
            </a:r>
            <a:r>
              <a:rPr lang="en-IN" sz="24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script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an </a:t>
            </a:r>
            <a:r>
              <a:rPr lang="en-IN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adaptation 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 </a:t>
            </a:r>
            <a:r>
              <a:rPr lang="en-I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Takri Script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IN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Dogra as a community is first referred to in written History by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astrologer 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Pulomi,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associate of 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400" b="1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Alexander</a:t>
            </a:r>
            <a:r>
              <a:rPr lang="en-IN" sz="24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400" b="1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IN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323 BC). </a:t>
            </a:r>
          </a:p>
          <a:p>
            <a:pPr marL="0" indent="0" algn="just">
              <a:buNone/>
            </a:pPr>
            <a:r>
              <a:rPr lang="en-IN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 referred this community as the inhabitants 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Duggar </a:t>
            </a:r>
            <a:r>
              <a:rPr lang="en-IN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in the lower ranges of Shivalik. He praises them as a brave tribe .</a:t>
            </a:r>
          </a:p>
          <a:p>
            <a:pPr marL="0" indent="0" algn="just">
              <a:buNone/>
            </a:pP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Amir </a:t>
            </a:r>
            <a:r>
              <a:rPr lang="en-I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Khusro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(1317) </a:t>
            </a:r>
            <a:r>
              <a:rPr lang="en-IN" sz="24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referred to </a:t>
            </a:r>
            <a:r>
              <a:rPr lang="en-IN" sz="2400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Duger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(Dogri) </a:t>
            </a:r>
            <a:r>
              <a:rPr lang="en-I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IN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IN" sz="2400" b="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"Sindhi-o-Lahori-o-Kashmiri-o-</a:t>
            </a:r>
            <a:r>
              <a:rPr lang="en-IN" sz="2400" b="0" i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Duger</a:t>
            </a:r>
            <a:r>
              <a:rPr lang="en-IN" sz="2800" b="0" i="1" dirty="0" smtClean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IN" sz="2800" b="0" i="1" baseline="30000" dirty="0">
              <a:solidFill>
                <a:srgbClr val="6B4BA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424" y="146304"/>
            <a:ext cx="4549815" cy="28751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424" y="3252169"/>
            <a:ext cx="4532376" cy="304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369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86FE704-F5BD-6645-9D6E-9CBA0A164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15647"/>
            <a:ext cx="11018471" cy="1560716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Development of Dogri in the later M</a:t>
            </a:r>
            <a:r>
              <a:rPr lang="en-IN" b="1" u="sng" dirty="0" smtClean="0">
                <a:solidFill>
                  <a:srgbClr val="FF0000"/>
                </a:solidFill>
              </a:rPr>
              <a:t>edieval </a:t>
            </a:r>
            <a:r>
              <a:rPr lang="en-IN" b="1" u="sng" dirty="0">
                <a:solidFill>
                  <a:srgbClr val="FF0000"/>
                </a:solidFill>
              </a:rPr>
              <a:t>times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CC1F627-C89E-4943-BF66-1929991F1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928" y="1972491"/>
            <a:ext cx="11137343" cy="3803904"/>
          </a:xfrm>
        </p:spPr>
        <p:txBody>
          <a:bodyPr>
            <a:normAutofit fontScale="92500" lnSpcReduction="10000"/>
          </a:bodyPr>
          <a:lstStyle/>
          <a:p>
            <a:r>
              <a:rPr lang="en-IN" sz="3200" b="1" dirty="0"/>
              <a:t>Maharaja Ranbir Singh </a:t>
            </a:r>
            <a:r>
              <a:rPr lang="en-IN" sz="3200" b="1" dirty="0" smtClean="0"/>
              <a:t>(1857-1885) promoted </a:t>
            </a:r>
            <a:r>
              <a:rPr lang="en-IN" sz="3200" b="1" dirty="0"/>
              <a:t>translation of major Sanskrit and Persian texts. </a:t>
            </a:r>
            <a:r>
              <a:rPr lang="en-IN" sz="3200" b="1" dirty="0" err="1"/>
              <a:t>Eg</a:t>
            </a:r>
            <a:r>
              <a:rPr lang="en-IN" sz="3200" b="1" dirty="0"/>
              <a:t>. Bhaskaracharya Mathematical opus Lilavati1114 AD was translated in Dogri in </a:t>
            </a:r>
            <a:r>
              <a:rPr lang="en-IN" sz="3200" b="1" dirty="0" smtClean="0"/>
              <a:t>1873.</a:t>
            </a:r>
          </a:p>
          <a:p>
            <a:r>
              <a:rPr lang="en-US" sz="3200" b="1" dirty="0" smtClean="0"/>
              <a:t>Court language along with Persian.</a:t>
            </a:r>
            <a:endParaRPr lang="en-IN" sz="3200" b="1" dirty="0"/>
          </a:p>
          <a:p>
            <a:r>
              <a:rPr lang="en-IN" sz="3200" b="1" dirty="0"/>
              <a:t>First </a:t>
            </a:r>
            <a:r>
              <a:rPr lang="en-IN" sz="3200" b="1" dirty="0" smtClean="0"/>
              <a:t>Dogri poet </a:t>
            </a:r>
            <a:r>
              <a:rPr lang="en-IN" sz="3200" b="1" dirty="0" err="1"/>
              <a:t>Kavi</a:t>
            </a:r>
            <a:r>
              <a:rPr lang="en-IN" sz="3200" b="1" dirty="0"/>
              <a:t> </a:t>
            </a:r>
            <a:r>
              <a:rPr lang="en-IN" sz="3200" b="1" dirty="0" err="1"/>
              <a:t>Dattu</a:t>
            </a:r>
            <a:r>
              <a:rPr lang="en-IN" sz="3200" b="1" dirty="0"/>
              <a:t> 1725-1780</a:t>
            </a:r>
          </a:p>
          <a:p>
            <a:r>
              <a:rPr lang="en-IN" sz="3200" b="1" dirty="0"/>
              <a:t>Poems- </a:t>
            </a:r>
            <a:r>
              <a:rPr lang="en-IN" sz="3200" b="1" dirty="0" err="1"/>
              <a:t>Barah</a:t>
            </a:r>
            <a:r>
              <a:rPr lang="en-IN" sz="3200" b="1" dirty="0"/>
              <a:t> Masa, Kamal Netra</a:t>
            </a:r>
            <a:r>
              <a:rPr lang="en-IN" sz="3200" b="1" dirty="0" smtClean="0"/>
              <a:t>, </a:t>
            </a:r>
            <a:r>
              <a:rPr lang="en-IN" sz="3200" b="1" dirty="0" err="1" smtClean="0"/>
              <a:t>Bhup</a:t>
            </a:r>
            <a:r>
              <a:rPr lang="en-IN" sz="3200" b="1" dirty="0" smtClean="0"/>
              <a:t> </a:t>
            </a:r>
            <a:r>
              <a:rPr lang="en-IN" sz="3200" b="1" dirty="0" err="1"/>
              <a:t>bijog</a:t>
            </a:r>
            <a:r>
              <a:rPr lang="en-IN" sz="3200" b="1" dirty="0"/>
              <a:t> and </a:t>
            </a:r>
            <a:r>
              <a:rPr lang="en-IN" sz="3200" b="1" dirty="0" err="1"/>
              <a:t>Bir</a:t>
            </a:r>
            <a:r>
              <a:rPr lang="en-IN" sz="3200" b="1" dirty="0"/>
              <a:t> </a:t>
            </a:r>
            <a:r>
              <a:rPr lang="en-IN" sz="3200" b="1" dirty="0" smtClean="0"/>
              <a:t>Bilas.</a:t>
            </a:r>
          </a:p>
          <a:p>
            <a:pPr marL="0" indent="0"/>
            <a:r>
              <a:rPr lang="en-US" sz="3200" b="1" dirty="0" smtClean="0"/>
              <a:t> Translation of books in </a:t>
            </a:r>
            <a:r>
              <a:rPr lang="en-US" sz="3200" b="1" dirty="0"/>
              <a:t>law, medicine, a primer, </a:t>
            </a:r>
            <a:r>
              <a:rPr lang="en-US" sz="3200" b="1" dirty="0" err="1"/>
              <a:t>Vyavahar</a:t>
            </a:r>
            <a:r>
              <a:rPr lang="en-US" sz="3200" b="1" dirty="0"/>
              <a:t> </a:t>
            </a:r>
            <a:r>
              <a:rPr lang="en-US" sz="3200" b="1" dirty="0" err="1"/>
              <a:t>Geeta</a:t>
            </a:r>
            <a:r>
              <a:rPr lang="en-US" sz="3200" b="1" dirty="0"/>
              <a:t> </a:t>
            </a:r>
            <a:r>
              <a:rPr lang="en-US" sz="3200" b="1" dirty="0" smtClean="0"/>
              <a:t>and </a:t>
            </a:r>
          </a:p>
          <a:p>
            <a:pPr marL="0" indent="0">
              <a:buNone/>
            </a:pPr>
            <a:r>
              <a:rPr lang="en-US" sz="3200" b="1" dirty="0" smtClean="0"/>
              <a:t>   army drill</a:t>
            </a:r>
            <a:r>
              <a:rPr lang="en-US" sz="3200" b="1" dirty="0"/>
              <a:t> </a:t>
            </a:r>
            <a:r>
              <a:rPr lang="en-US" sz="3200" b="1" dirty="0" smtClean="0"/>
              <a:t>and  </a:t>
            </a:r>
            <a:r>
              <a:rPr lang="en-US" sz="3200" b="1" dirty="0"/>
              <a:t>Shrimad Bhagwat </a:t>
            </a:r>
            <a:r>
              <a:rPr lang="en-US" sz="3200" b="1" dirty="0" err="1" smtClean="0"/>
              <a:t>Geeta</a:t>
            </a:r>
            <a:r>
              <a:rPr lang="en-US" sz="3200" b="1" dirty="0" smtClean="0"/>
              <a:t>.</a:t>
            </a:r>
            <a:endParaRPr lang="en-IN" sz="3200" b="1" dirty="0" smtClean="0"/>
          </a:p>
          <a:p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19798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2885" y="182245"/>
            <a:ext cx="10515600" cy="1325563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Recent Trends: Role of Youth and Social Media</a:t>
            </a:r>
            <a:endParaRPr lang="en-IN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530" y="1834025"/>
            <a:ext cx="10936175" cy="4059936"/>
          </a:xfrm>
        </p:spPr>
        <p:txBody>
          <a:bodyPr>
            <a:noAutofit/>
          </a:bodyPr>
          <a:lstStyle/>
          <a:p>
            <a:r>
              <a:rPr lang="en-IN" sz="2800" b="1" dirty="0"/>
              <a:t>Literary organisations</a:t>
            </a:r>
            <a:r>
              <a:rPr lang="en-IN" sz="2800" dirty="0"/>
              <a:t>: </a:t>
            </a:r>
            <a:r>
              <a:rPr lang="en-IN" sz="2800" i="1" dirty="0"/>
              <a:t>Dogri Sanstha, Duggar Manch, Nami Dogri </a:t>
            </a:r>
            <a:r>
              <a:rPr lang="en-IN" sz="2800" i="1" dirty="0" smtClean="0"/>
              <a:t>Sanstha</a:t>
            </a:r>
          </a:p>
          <a:p>
            <a:r>
              <a:rPr lang="en-US" sz="2800" b="1" dirty="0" smtClean="0"/>
              <a:t>Trusts</a:t>
            </a:r>
            <a:r>
              <a:rPr lang="en-US" sz="2800" dirty="0" smtClean="0"/>
              <a:t>: </a:t>
            </a:r>
            <a:r>
              <a:rPr lang="en-US" sz="2800" i="1" dirty="0" smtClean="0"/>
              <a:t>Kunwar Viyogi Trust, Gen Zorawer Singh Trust, Jammu Heritage Group</a:t>
            </a:r>
            <a:endParaRPr lang="en-IN" sz="2800" i="1" dirty="0"/>
          </a:p>
          <a:p>
            <a:r>
              <a:rPr lang="en-IN" sz="2800" b="1" dirty="0"/>
              <a:t>YouTube channels </a:t>
            </a:r>
            <a:r>
              <a:rPr lang="en-IN" sz="2800" dirty="0"/>
              <a:t>: </a:t>
            </a:r>
            <a:r>
              <a:rPr lang="en-IN" sz="2800" i="1" dirty="0"/>
              <a:t>Duggar Duggar </a:t>
            </a:r>
            <a:r>
              <a:rPr lang="en-IN" sz="2800" i="1" dirty="0" smtClean="0"/>
              <a:t>Dogri, Ambal </a:t>
            </a:r>
            <a:r>
              <a:rPr lang="en-IN" sz="2800" i="1" dirty="0"/>
              <a:t>D</a:t>
            </a:r>
            <a:r>
              <a:rPr lang="en-IN" sz="2800" i="1" dirty="0" smtClean="0"/>
              <a:t>ogri Channel, The Roohi Juhi Channel, Dogri Channel, Kalka </a:t>
            </a:r>
            <a:r>
              <a:rPr lang="en-IN" sz="2800" i="1" dirty="0"/>
              <a:t>D</a:t>
            </a:r>
            <a:r>
              <a:rPr lang="en-IN" sz="2800" i="1" dirty="0" smtClean="0"/>
              <a:t>ogri Channel, Greater </a:t>
            </a:r>
            <a:r>
              <a:rPr lang="en-IN" sz="2800" i="1" dirty="0" err="1" smtClean="0"/>
              <a:t>jammu</a:t>
            </a:r>
            <a:r>
              <a:rPr lang="en-IN" sz="2800" i="1" dirty="0" smtClean="0"/>
              <a:t> Virtual</a:t>
            </a:r>
            <a:endParaRPr lang="en-IN" sz="2800" i="1" dirty="0"/>
          </a:p>
          <a:p>
            <a:r>
              <a:rPr lang="en-IN" sz="2800" b="1" dirty="0" smtClean="0"/>
              <a:t>Facebook:</a:t>
            </a:r>
            <a:r>
              <a:rPr lang="en-IN" sz="2800" dirty="0" smtClean="0"/>
              <a:t> </a:t>
            </a:r>
            <a:r>
              <a:rPr lang="en-IN" sz="2800" i="1" dirty="0" smtClean="0"/>
              <a:t>Dogra </a:t>
            </a:r>
            <a:r>
              <a:rPr lang="en-IN" sz="2800" i="1" dirty="0"/>
              <a:t>Akhar, Duggar </a:t>
            </a:r>
            <a:r>
              <a:rPr lang="en-IN" sz="2800" i="1" dirty="0" smtClean="0"/>
              <a:t>Channel</a:t>
            </a:r>
            <a:r>
              <a:rPr lang="en-IN" sz="2800" i="1" dirty="0"/>
              <a:t>, Hey </a:t>
            </a:r>
            <a:r>
              <a:rPr lang="en-IN" sz="2800" i="1" dirty="0" smtClean="0"/>
              <a:t>Jammu, Voice of Dogras </a:t>
            </a:r>
            <a:endParaRPr lang="en-IN" sz="2800" i="1" dirty="0"/>
          </a:p>
          <a:p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xmlns="" val="174651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EE63C-4EE2-C049-9037-E9C8A7186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432" y="159783"/>
            <a:ext cx="10131425" cy="457199"/>
          </a:xfrm>
        </p:spPr>
        <p:txBody>
          <a:bodyPr>
            <a:normAutofit fontScale="90000"/>
          </a:bodyPr>
          <a:lstStyle/>
          <a:p>
            <a:r>
              <a:rPr lang="en-IN" b="1" u="sng" dirty="0">
                <a:solidFill>
                  <a:srgbClr val="FF0000"/>
                </a:solidFill>
              </a:rPr>
              <a:t>Dogri literature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C9430B6-09A4-5A41-AB58-B3F3BA37A9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615" y="747611"/>
            <a:ext cx="11419208" cy="5731565"/>
          </a:xfrm>
        </p:spPr>
        <p:txBody>
          <a:bodyPr>
            <a:noAutofit/>
          </a:bodyPr>
          <a:lstStyle/>
          <a:p>
            <a:r>
              <a:rPr lang="en-US" sz="2600" b="1" dirty="0" err="1"/>
              <a:t>Dogri</a:t>
            </a:r>
            <a:r>
              <a:rPr lang="en-US" sz="2600" b="1" dirty="0"/>
              <a:t> </a:t>
            </a:r>
            <a:r>
              <a:rPr lang="en-US" sz="2600" b="1" dirty="0" smtClean="0"/>
              <a:t>primarily had oral literature in the form of </a:t>
            </a:r>
            <a:r>
              <a:rPr lang="en-US" sz="2600" b="1" dirty="0"/>
              <a:t>folk songs, folk tales, riddles, proverbs, idioms</a:t>
            </a:r>
            <a:r>
              <a:rPr lang="en-US" sz="2600" b="1" dirty="0" smtClean="0"/>
              <a:t>, ballads etc.</a:t>
            </a:r>
          </a:p>
          <a:p>
            <a:r>
              <a:rPr lang="en-US" sz="2600" b="1" dirty="0" smtClean="0"/>
              <a:t>Written </a:t>
            </a:r>
            <a:r>
              <a:rPr lang="en-US" sz="2600" b="1" dirty="0"/>
              <a:t>literature </a:t>
            </a:r>
            <a:r>
              <a:rPr lang="en-US" sz="2600" b="1" dirty="0" smtClean="0"/>
              <a:t>records back to </a:t>
            </a:r>
            <a:r>
              <a:rPr lang="en-US" sz="2600" b="1" dirty="0"/>
              <a:t>few verses of poets </a:t>
            </a:r>
            <a:r>
              <a:rPr lang="en-US" sz="2600" b="1" dirty="0" smtClean="0"/>
              <a:t>like:</a:t>
            </a:r>
          </a:p>
          <a:p>
            <a:pPr>
              <a:buFont typeface="Wingdings" pitchFamily="2" charset="2"/>
              <a:buChar char="Ø"/>
            </a:pPr>
            <a:r>
              <a:rPr lang="en-US" sz="2600" b="1" dirty="0" smtClean="0"/>
              <a:t> </a:t>
            </a:r>
            <a:r>
              <a:rPr lang="en-US" sz="2600" b="1" dirty="0" err="1" smtClean="0"/>
              <a:t>Manak</a:t>
            </a:r>
            <a:r>
              <a:rPr lang="en-US" sz="2600" b="1" dirty="0" smtClean="0"/>
              <a:t> </a:t>
            </a:r>
            <a:r>
              <a:rPr lang="en-US" sz="2600" b="1" dirty="0"/>
              <a:t>Chand (Born 1565 A.D.), </a:t>
            </a:r>
            <a:endParaRPr lang="en-US" sz="2600" b="1" dirty="0" smtClean="0"/>
          </a:p>
          <a:p>
            <a:pPr>
              <a:buFont typeface="Wingdings" pitchFamily="2" charset="2"/>
              <a:buChar char="Ø"/>
            </a:pPr>
            <a:r>
              <a:rPr lang="en-US" sz="2600" b="1" dirty="0" smtClean="0"/>
              <a:t> </a:t>
            </a:r>
            <a:r>
              <a:rPr lang="en-US" sz="2600" b="1" dirty="0" err="1" smtClean="0"/>
              <a:t>Rani</a:t>
            </a:r>
            <a:r>
              <a:rPr lang="en-US" sz="2600" b="1" dirty="0" smtClean="0"/>
              <a:t> </a:t>
            </a:r>
            <a:r>
              <a:rPr lang="en-US" sz="2600" b="1" dirty="0" err="1"/>
              <a:t>Vikram</a:t>
            </a:r>
            <a:r>
              <a:rPr lang="en-US" sz="2600" b="1" dirty="0"/>
              <a:t> Singh (1662-1675), </a:t>
            </a:r>
            <a:endParaRPr lang="en-US" sz="2600" b="1" dirty="0" smtClean="0"/>
          </a:p>
          <a:p>
            <a:pPr>
              <a:buFont typeface="Wingdings" pitchFamily="2" charset="2"/>
              <a:buChar char="Ø"/>
            </a:pPr>
            <a:r>
              <a:rPr lang="en-US" sz="2600" b="1" dirty="0" smtClean="0"/>
              <a:t> </a:t>
            </a:r>
            <a:r>
              <a:rPr lang="en-US" sz="2600" b="1" dirty="0" err="1" smtClean="0"/>
              <a:t>Ghambir</a:t>
            </a:r>
            <a:r>
              <a:rPr lang="en-US" sz="2600" b="1" dirty="0" smtClean="0"/>
              <a:t> </a:t>
            </a:r>
            <a:r>
              <a:rPr lang="en-US" sz="2600" b="1" dirty="0"/>
              <a:t>Chand (Born 1690</a:t>
            </a:r>
            <a:r>
              <a:rPr lang="en-US" sz="2600" b="1" dirty="0" smtClean="0"/>
              <a:t>),</a:t>
            </a:r>
          </a:p>
          <a:p>
            <a:pPr>
              <a:buFont typeface="Wingdings" pitchFamily="2" charset="2"/>
              <a:buChar char="Ø"/>
            </a:pPr>
            <a:r>
              <a:rPr lang="en-US" sz="2600" b="1" dirty="0" smtClean="0"/>
              <a:t> </a:t>
            </a:r>
            <a:r>
              <a:rPr lang="en-US" sz="2600" b="1" dirty="0" err="1" smtClean="0"/>
              <a:t>Kanshi</a:t>
            </a:r>
            <a:r>
              <a:rPr lang="en-US" sz="2600" b="1" dirty="0" smtClean="0"/>
              <a:t> </a:t>
            </a:r>
            <a:r>
              <a:rPr lang="en-US" sz="2600" b="1" dirty="0"/>
              <a:t>Ram (1743-1836). </a:t>
            </a:r>
            <a:endParaRPr lang="en-US" sz="2600" b="1" dirty="0" smtClean="0"/>
          </a:p>
          <a:p>
            <a:r>
              <a:rPr lang="en-US" sz="2600" b="1" dirty="0" smtClean="0"/>
              <a:t>First popular song is by </a:t>
            </a:r>
            <a:r>
              <a:rPr lang="en-US" sz="2600" b="1" dirty="0" err="1" smtClean="0"/>
              <a:t>Dattu</a:t>
            </a:r>
            <a:r>
              <a:rPr lang="en-US" sz="2600" b="1" dirty="0" smtClean="0"/>
              <a:t>- </a:t>
            </a:r>
            <a:r>
              <a:rPr lang="en-US" sz="2600" b="1" dirty="0"/>
              <a:t>‘</a:t>
            </a:r>
            <a:r>
              <a:rPr lang="en-US" sz="2600" b="1" dirty="0" err="1"/>
              <a:t>Killiya</a:t>
            </a:r>
            <a:r>
              <a:rPr lang="en-US" sz="2600" b="1" dirty="0"/>
              <a:t> </a:t>
            </a:r>
            <a:r>
              <a:rPr lang="en-US" sz="2600" b="1" dirty="0" err="1"/>
              <a:t>Battana</a:t>
            </a:r>
            <a:r>
              <a:rPr lang="en-US" sz="2600" b="1" dirty="0"/>
              <a:t> </a:t>
            </a:r>
            <a:r>
              <a:rPr lang="en-US" sz="2600" b="1" dirty="0" err="1"/>
              <a:t>Chhuri</a:t>
            </a:r>
            <a:r>
              <a:rPr lang="en-US" sz="2600" b="1" dirty="0"/>
              <a:t> </a:t>
            </a:r>
            <a:r>
              <a:rPr lang="en-US" sz="2600" b="1" dirty="0" err="1"/>
              <a:t>Ditta</a:t>
            </a:r>
            <a:r>
              <a:rPr lang="en-US" sz="2600" b="1" dirty="0"/>
              <a:t>…’ </a:t>
            </a:r>
            <a:r>
              <a:rPr lang="en-US" sz="2600" b="1" dirty="0" smtClean="0"/>
              <a:t>(available on You Tube)</a:t>
            </a:r>
          </a:p>
          <a:p>
            <a:r>
              <a:rPr lang="en-US" sz="2600" b="1" dirty="0" err="1" smtClean="0"/>
              <a:t>Dattu</a:t>
            </a:r>
            <a:r>
              <a:rPr lang="en-US" sz="2600" b="1" dirty="0"/>
              <a:t>, a </a:t>
            </a:r>
            <a:r>
              <a:rPr lang="en-US" sz="2600" b="1" dirty="0" smtClean="0"/>
              <a:t>contemporary </a:t>
            </a:r>
            <a:r>
              <a:rPr lang="en-US" sz="2600" b="1" dirty="0"/>
              <a:t>of Raja </a:t>
            </a:r>
            <a:r>
              <a:rPr lang="en-US" sz="2600" b="1" dirty="0" err="1"/>
              <a:t>Ranjit</a:t>
            </a:r>
            <a:r>
              <a:rPr lang="en-US" sz="2600" b="1" dirty="0"/>
              <a:t> Dev (1735-1750), was an established poet of </a:t>
            </a:r>
            <a:r>
              <a:rPr lang="en-US" sz="2600" b="1" dirty="0" err="1"/>
              <a:t>Braj</a:t>
            </a:r>
            <a:r>
              <a:rPr lang="en-US" sz="2600" b="1" dirty="0"/>
              <a:t> </a:t>
            </a:r>
            <a:r>
              <a:rPr lang="en-US" sz="2600" b="1" dirty="0" err="1"/>
              <a:t>bhasha</a:t>
            </a:r>
            <a:r>
              <a:rPr lang="en-US" sz="2600" b="1" dirty="0"/>
              <a:t>. </a:t>
            </a:r>
            <a:endParaRPr lang="en-US" sz="2600" b="1" dirty="0" smtClean="0"/>
          </a:p>
          <a:p>
            <a:r>
              <a:rPr lang="en-US" sz="2600" b="1" dirty="0" smtClean="0"/>
              <a:t>Pt</a:t>
            </a:r>
            <a:r>
              <a:rPr lang="en-US" sz="2600" b="1" dirty="0"/>
              <a:t>. Ganga Ram’s (1777-1858 A.D.) famous poem ‘Kandi Da </a:t>
            </a:r>
            <a:r>
              <a:rPr lang="en-US" sz="2600" b="1" dirty="0" err="1"/>
              <a:t>Bassana</a:t>
            </a:r>
            <a:r>
              <a:rPr lang="en-US" sz="2600" b="1" dirty="0"/>
              <a:t>’ presents an authentic picture of hard life of </a:t>
            </a:r>
            <a:r>
              <a:rPr lang="en-US" sz="2600" b="1" dirty="0" err="1"/>
              <a:t>Kandhi</a:t>
            </a:r>
            <a:r>
              <a:rPr lang="en-US" sz="2600" b="1" dirty="0"/>
              <a:t>. </a:t>
            </a:r>
            <a:endParaRPr lang="en-US" sz="2600" b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490" y="1953425"/>
            <a:ext cx="4419309" cy="2087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9167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83" y="182880"/>
            <a:ext cx="10964478" cy="815221"/>
          </a:xfrm>
        </p:spPr>
        <p:txBody>
          <a:bodyPr>
            <a:normAutofit/>
          </a:bodyPr>
          <a:lstStyle/>
          <a:p>
            <a:r>
              <a:rPr lang="en-US" sz="3600" b="1" u="sng" dirty="0" smtClean="0">
                <a:solidFill>
                  <a:srgbClr val="FF0000"/>
                </a:solidFill>
              </a:rPr>
              <a:t>Major Writers in </a:t>
            </a:r>
            <a:r>
              <a:rPr lang="en-US" sz="3600" b="1" u="sng" dirty="0" err="1" smtClean="0">
                <a:solidFill>
                  <a:srgbClr val="FF0000"/>
                </a:solidFill>
              </a:rPr>
              <a:t>Dogri</a:t>
            </a:r>
            <a:r>
              <a:rPr lang="en-US" sz="3600" b="1" u="sng" dirty="0" smtClean="0">
                <a:solidFill>
                  <a:srgbClr val="FF0000"/>
                </a:solidFill>
              </a:rPr>
              <a:t> &amp; Sahitya Academy Awardee  </a:t>
            </a:r>
            <a:endParaRPr lang="en-IN" sz="36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1288" y="2176272"/>
            <a:ext cx="10799015" cy="4535424"/>
          </a:xfrm>
        </p:spPr>
        <p:txBody>
          <a:bodyPr>
            <a:normAutofit/>
          </a:bodyPr>
          <a:lstStyle/>
          <a:p>
            <a:endParaRPr lang="en-IN" dirty="0"/>
          </a:p>
          <a:p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359664" y="1135373"/>
            <a:ext cx="118323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 smtClean="0"/>
              <a:t>1970</a:t>
            </a:r>
            <a:r>
              <a:rPr lang="en-IN" sz="2000" dirty="0"/>
              <a:t>	</a:t>
            </a:r>
            <a:r>
              <a:rPr lang="en-IN" sz="2000" dirty="0" err="1"/>
              <a:t>Nila</a:t>
            </a:r>
            <a:r>
              <a:rPr lang="en-IN" sz="2000" dirty="0"/>
              <a:t> Ambar Kale </a:t>
            </a:r>
            <a:r>
              <a:rPr lang="en-IN" sz="2000" dirty="0" err="1" smtClean="0"/>
              <a:t>Badal</a:t>
            </a:r>
            <a:r>
              <a:rPr lang="en-IN" sz="2000" dirty="0" smtClean="0"/>
              <a:t>         </a:t>
            </a:r>
            <a:r>
              <a:rPr lang="en-IN" sz="2000" dirty="0"/>
              <a:t>	</a:t>
            </a:r>
            <a:r>
              <a:rPr lang="en-IN" sz="2000" dirty="0" smtClean="0"/>
              <a:t>   Narendra </a:t>
            </a:r>
            <a:r>
              <a:rPr lang="en-IN" sz="2000" dirty="0" err="1"/>
              <a:t>Khajuria</a:t>
            </a:r>
            <a:r>
              <a:rPr lang="en-IN" sz="2000" dirty="0"/>
              <a:t>	Short stories</a:t>
            </a:r>
          </a:p>
          <a:p>
            <a:r>
              <a:rPr lang="en-IN" sz="2000" dirty="0"/>
              <a:t>1971	Meri </a:t>
            </a:r>
            <a:r>
              <a:rPr lang="en-IN" sz="2000" dirty="0" err="1"/>
              <a:t>Kavita</a:t>
            </a:r>
            <a:r>
              <a:rPr lang="en-IN" sz="2000" dirty="0"/>
              <a:t> Mere </a:t>
            </a:r>
            <a:r>
              <a:rPr lang="en-IN" sz="2000" dirty="0" err="1"/>
              <a:t>Geet</a:t>
            </a:r>
            <a:r>
              <a:rPr lang="en-IN" sz="2000" dirty="0"/>
              <a:t>	</a:t>
            </a:r>
            <a:r>
              <a:rPr lang="en-IN" sz="2000" dirty="0" smtClean="0"/>
              <a:t>           Padma </a:t>
            </a:r>
            <a:r>
              <a:rPr lang="en-IN" sz="2000" dirty="0" err="1"/>
              <a:t>Sachdev</a:t>
            </a:r>
            <a:r>
              <a:rPr lang="en-IN" sz="2000" dirty="0"/>
              <a:t>	Poetry</a:t>
            </a:r>
          </a:p>
          <a:p>
            <a:r>
              <a:rPr lang="en-IN" sz="2000" dirty="0"/>
              <a:t>1972	</a:t>
            </a:r>
            <a:r>
              <a:rPr lang="en-IN" sz="2000" dirty="0" err="1"/>
              <a:t>Phull</a:t>
            </a:r>
            <a:r>
              <a:rPr lang="en-IN" sz="2000" dirty="0"/>
              <a:t> Bina Dali	</a:t>
            </a:r>
            <a:r>
              <a:rPr lang="en-IN" sz="2000" dirty="0" smtClean="0"/>
              <a:t>                           </a:t>
            </a:r>
            <a:r>
              <a:rPr lang="en-IN" sz="2000" dirty="0" err="1" smtClean="0"/>
              <a:t>Srivats</a:t>
            </a:r>
            <a:r>
              <a:rPr lang="en-IN" sz="2000" dirty="0" smtClean="0"/>
              <a:t> </a:t>
            </a:r>
            <a:r>
              <a:rPr lang="en-IN" sz="2000" dirty="0" err="1"/>
              <a:t>Vikal</a:t>
            </a:r>
            <a:r>
              <a:rPr lang="en-IN" sz="2000" dirty="0"/>
              <a:t>	Novel</a:t>
            </a:r>
          </a:p>
          <a:p>
            <a:r>
              <a:rPr lang="en-IN" sz="2000" dirty="0"/>
              <a:t>1974	</a:t>
            </a:r>
            <a:r>
              <a:rPr lang="en-IN" sz="2000" dirty="0" err="1"/>
              <a:t>Duddh</a:t>
            </a:r>
            <a:r>
              <a:rPr lang="en-IN" sz="2000" dirty="0"/>
              <a:t>, </a:t>
            </a:r>
            <a:r>
              <a:rPr lang="en-IN" sz="2000" dirty="0" err="1"/>
              <a:t>Lahoo</a:t>
            </a:r>
            <a:r>
              <a:rPr lang="en-IN" sz="2000" dirty="0"/>
              <a:t>, </a:t>
            </a:r>
            <a:r>
              <a:rPr lang="en-IN" sz="2000" dirty="0" err="1"/>
              <a:t>Zahar</a:t>
            </a:r>
            <a:r>
              <a:rPr lang="en-IN" sz="2000" dirty="0"/>
              <a:t>	</a:t>
            </a:r>
            <a:r>
              <a:rPr lang="en-IN" sz="2000" dirty="0" smtClean="0"/>
              <a:t>                   Madan </a:t>
            </a:r>
            <a:r>
              <a:rPr lang="en-IN" sz="2000" dirty="0"/>
              <a:t>Mohan Sharma	Short stories</a:t>
            </a:r>
          </a:p>
          <a:p>
            <a:r>
              <a:rPr lang="en-IN" sz="2000" dirty="0"/>
              <a:t>1975	Mere Dogri </a:t>
            </a:r>
            <a:r>
              <a:rPr lang="en-IN" sz="2000" dirty="0" err="1"/>
              <a:t>Geet</a:t>
            </a:r>
            <a:r>
              <a:rPr lang="en-IN" sz="2000" dirty="0"/>
              <a:t>	</a:t>
            </a:r>
            <a:r>
              <a:rPr lang="en-IN" sz="2000" dirty="0" err="1"/>
              <a:t>Kishan</a:t>
            </a:r>
            <a:r>
              <a:rPr lang="en-IN" sz="2000" dirty="0"/>
              <a:t> </a:t>
            </a:r>
            <a:r>
              <a:rPr lang="en-IN" sz="2000" dirty="0" smtClean="0"/>
              <a:t>              </a:t>
            </a:r>
            <a:r>
              <a:rPr lang="en-IN" sz="2000" dirty="0" err="1" smtClean="0"/>
              <a:t>Smail</a:t>
            </a:r>
            <a:r>
              <a:rPr lang="en-IN" sz="2000" dirty="0" smtClean="0"/>
              <a:t> </a:t>
            </a:r>
            <a:r>
              <a:rPr lang="en-IN" sz="2000" dirty="0" err="1"/>
              <a:t>Puri</a:t>
            </a:r>
            <a:r>
              <a:rPr lang="en-IN" sz="2000" dirty="0"/>
              <a:t>	Poetry</a:t>
            </a:r>
          </a:p>
          <a:p>
            <a:r>
              <a:rPr lang="en-IN" sz="2000" dirty="0"/>
              <a:t>1976	</a:t>
            </a:r>
            <a:r>
              <a:rPr lang="en-IN" sz="2000" dirty="0" err="1"/>
              <a:t>Badnami</a:t>
            </a:r>
            <a:r>
              <a:rPr lang="en-IN" sz="2000" dirty="0"/>
              <a:t> Di </a:t>
            </a:r>
            <a:r>
              <a:rPr lang="en-IN" sz="2000" dirty="0" err="1"/>
              <a:t>Chhan</a:t>
            </a:r>
            <a:r>
              <a:rPr lang="en-IN" sz="2000" dirty="0"/>
              <a:t>	</a:t>
            </a:r>
            <a:r>
              <a:rPr lang="en-IN" sz="2000" dirty="0" smtClean="0"/>
              <a:t>                   Ram </a:t>
            </a:r>
            <a:r>
              <a:rPr lang="en-IN" sz="2000" dirty="0" err="1"/>
              <a:t>Nath</a:t>
            </a:r>
            <a:r>
              <a:rPr lang="en-IN" sz="2000" dirty="0"/>
              <a:t> </a:t>
            </a:r>
            <a:r>
              <a:rPr lang="en-IN" sz="2000" dirty="0" err="1"/>
              <a:t>Shastri</a:t>
            </a:r>
            <a:r>
              <a:rPr lang="en-IN" sz="2000" dirty="0"/>
              <a:t>	Short stories</a:t>
            </a:r>
          </a:p>
          <a:p>
            <a:r>
              <a:rPr lang="en-IN" sz="2000" dirty="0"/>
              <a:t>1977	Main </a:t>
            </a:r>
            <a:r>
              <a:rPr lang="en-IN" sz="2000" dirty="0" err="1"/>
              <a:t>Mele</a:t>
            </a:r>
            <a:r>
              <a:rPr lang="en-IN" sz="2000" dirty="0"/>
              <a:t> Ra </a:t>
            </a:r>
            <a:r>
              <a:rPr lang="en-IN" sz="2000" dirty="0" err="1"/>
              <a:t>Janun</a:t>
            </a:r>
            <a:r>
              <a:rPr lang="en-IN" sz="2000" dirty="0"/>
              <a:t>	</a:t>
            </a:r>
            <a:r>
              <a:rPr lang="en-IN" sz="2000" dirty="0" smtClean="0"/>
              <a:t>                   </a:t>
            </a:r>
            <a:r>
              <a:rPr lang="en-IN" sz="2000" dirty="0" err="1" smtClean="0"/>
              <a:t>Kehri</a:t>
            </a:r>
            <a:r>
              <a:rPr lang="en-IN" sz="2000" dirty="0" smtClean="0"/>
              <a:t> </a:t>
            </a:r>
            <a:r>
              <a:rPr lang="en-IN" sz="2000" dirty="0"/>
              <a:t>Singh `</a:t>
            </a:r>
            <a:r>
              <a:rPr lang="en-IN" sz="2000" dirty="0" err="1"/>
              <a:t>Madhukar</a:t>
            </a:r>
            <a:r>
              <a:rPr lang="en-IN" sz="2000" dirty="0"/>
              <a:t>’	Poetry</a:t>
            </a:r>
          </a:p>
          <a:p>
            <a:r>
              <a:rPr lang="en-IN" sz="2000" dirty="0"/>
              <a:t>1978	</a:t>
            </a:r>
            <a:r>
              <a:rPr lang="en-IN" sz="2000" dirty="0" err="1"/>
              <a:t>Sanjhi</a:t>
            </a:r>
            <a:r>
              <a:rPr lang="en-IN" sz="2000" dirty="0"/>
              <a:t> </a:t>
            </a:r>
            <a:r>
              <a:rPr lang="en-IN" sz="2000" dirty="0" err="1"/>
              <a:t>Dharti</a:t>
            </a:r>
            <a:r>
              <a:rPr lang="en-IN" sz="2000" dirty="0"/>
              <a:t> </a:t>
            </a:r>
            <a:r>
              <a:rPr lang="en-IN" sz="2000" dirty="0" err="1"/>
              <a:t>Bakhle</a:t>
            </a:r>
            <a:r>
              <a:rPr lang="en-IN" sz="2000" dirty="0"/>
              <a:t> </a:t>
            </a:r>
            <a:r>
              <a:rPr lang="en-IN" sz="2000" dirty="0" err="1"/>
              <a:t>Mahnu</a:t>
            </a:r>
            <a:r>
              <a:rPr lang="en-IN" sz="2000" dirty="0"/>
              <a:t>	</a:t>
            </a:r>
            <a:r>
              <a:rPr lang="en-IN" sz="2000" dirty="0" smtClean="0"/>
              <a:t>    </a:t>
            </a:r>
            <a:r>
              <a:rPr lang="en-IN" sz="2000" dirty="0" err="1" smtClean="0"/>
              <a:t>Narsingh</a:t>
            </a:r>
            <a:r>
              <a:rPr lang="en-IN" sz="2000" dirty="0" smtClean="0"/>
              <a:t> </a:t>
            </a:r>
            <a:r>
              <a:rPr lang="en-IN" sz="2000" dirty="0"/>
              <a:t>Dev </a:t>
            </a:r>
            <a:r>
              <a:rPr lang="en-IN" sz="2000" dirty="0" err="1"/>
              <a:t>Jamwal</a:t>
            </a:r>
            <a:r>
              <a:rPr lang="en-IN" sz="2000" dirty="0"/>
              <a:t>	Novel</a:t>
            </a:r>
          </a:p>
          <a:p>
            <a:r>
              <a:rPr lang="en-IN" sz="2000" dirty="0"/>
              <a:t>1979	Nanga Rukh	</a:t>
            </a:r>
            <a:r>
              <a:rPr lang="en-IN" sz="2000" dirty="0" smtClean="0"/>
              <a:t>                                    O.P</a:t>
            </a:r>
            <a:r>
              <a:rPr lang="en-IN" sz="2000" dirty="0"/>
              <a:t>. Sharma `</a:t>
            </a:r>
            <a:r>
              <a:rPr lang="en-IN" sz="2000" dirty="0" err="1"/>
              <a:t>Sarathi</a:t>
            </a:r>
            <a:r>
              <a:rPr lang="en-IN" sz="2000" dirty="0"/>
              <a:t>’	Novel</a:t>
            </a:r>
          </a:p>
          <a:p>
            <a:r>
              <a:rPr lang="en-IN" sz="2000" dirty="0"/>
              <a:t>1980	</a:t>
            </a:r>
            <a:r>
              <a:rPr lang="en-IN" sz="2000" dirty="0" err="1"/>
              <a:t>Ghar</a:t>
            </a:r>
            <a:r>
              <a:rPr lang="en-IN" sz="2000" dirty="0"/>
              <a:t>	</a:t>
            </a:r>
            <a:r>
              <a:rPr lang="en-IN" sz="2000" dirty="0" smtClean="0"/>
              <a:t>                                            </a:t>
            </a:r>
            <a:r>
              <a:rPr lang="en-IN" sz="2000" dirty="0" err="1" smtClean="0"/>
              <a:t>Kunwar</a:t>
            </a:r>
            <a:r>
              <a:rPr lang="en-IN" sz="2000" dirty="0" smtClean="0"/>
              <a:t> </a:t>
            </a:r>
            <a:r>
              <a:rPr lang="en-IN" sz="2000" dirty="0" err="1"/>
              <a:t>Viyogi</a:t>
            </a:r>
            <a:r>
              <a:rPr lang="en-IN" sz="2000" dirty="0"/>
              <a:t> (poet)	Poetry</a:t>
            </a:r>
          </a:p>
          <a:p>
            <a:r>
              <a:rPr lang="en-IN" sz="2000" dirty="0"/>
              <a:t>1981	</a:t>
            </a:r>
            <a:r>
              <a:rPr lang="en-IN" sz="2000" dirty="0" err="1"/>
              <a:t>Ek</a:t>
            </a:r>
            <a:r>
              <a:rPr lang="en-IN" sz="2000" dirty="0"/>
              <a:t> </a:t>
            </a:r>
            <a:r>
              <a:rPr lang="en-IN" sz="2000" dirty="0" err="1"/>
              <a:t>Shehr</a:t>
            </a:r>
            <a:r>
              <a:rPr lang="en-IN" sz="2000" dirty="0"/>
              <a:t> </a:t>
            </a:r>
            <a:r>
              <a:rPr lang="en-IN" sz="2000" dirty="0" err="1"/>
              <a:t>Yaaden</a:t>
            </a:r>
            <a:r>
              <a:rPr lang="en-IN" sz="2000" dirty="0"/>
              <a:t> Da	</a:t>
            </a:r>
            <a:r>
              <a:rPr lang="en-IN" sz="2000" dirty="0" smtClean="0"/>
              <a:t>                    </a:t>
            </a:r>
            <a:r>
              <a:rPr lang="en-IN" sz="2000" dirty="0" err="1" smtClean="0"/>
              <a:t>Jitendra</a:t>
            </a:r>
            <a:r>
              <a:rPr lang="en-IN" sz="2000" dirty="0" smtClean="0"/>
              <a:t> </a:t>
            </a:r>
            <a:r>
              <a:rPr lang="en-IN" sz="2000" dirty="0" err="1"/>
              <a:t>Udhampuri</a:t>
            </a:r>
            <a:r>
              <a:rPr lang="en-IN" sz="2000" dirty="0"/>
              <a:t>	Poetry</a:t>
            </a:r>
          </a:p>
          <a:p>
            <a:r>
              <a:rPr lang="en-IN" sz="2000" dirty="0"/>
              <a:t>1982	</a:t>
            </a:r>
            <a:r>
              <a:rPr lang="en-IN" sz="2000" dirty="0" err="1"/>
              <a:t>Qaidi</a:t>
            </a:r>
            <a:r>
              <a:rPr lang="en-IN" sz="2000" dirty="0"/>
              <a:t>	</a:t>
            </a:r>
            <a:r>
              <a:rPr lang="en-IN" sz="2000" dirty="0" smtClean="0"/>
              <a:t>                                            </a:t>
            </a:r>
            <a:r>
              <a:rPr lang="en-IN" sz="2000" dirty="0" err="1" smtClean="0"/>
              <a:t>Deshbandhu</a:t>
            </a:r>
            <a:r>
              <a:rPr lang="en-IN" sz="2000" dirty="0" smtClean="0"/>
              <a:t> </a:t>
            </a:r>
            <a:r>
              <a:rPr lang="en-IN" sz="2000" dirty="0"/>
              <a:t>Dogra `</a:t>
            </a:r>
            <a:r>
              <a:rPr lang="en-IN" sz="2000" dirty="0" err="1"/>
              <a:t>Nutan</a:t>
            </a:r>
            <a:r>
              <a:rPr lang="en-IN" sz="2000" dirty="0"/>
              <a:t>’	Novel</a:t>
            </a:r>
          </a:p>
          <a:p>
            <a:r>
              <a:rPr lang="en-IN" sz="2000" dirty="0"/>
              <a:t>1983	</a:t>
            </a:r>
            <a:r>
              <a:rPr lang="en-IN" sz="2000" dirty="0" err="1"/>
              <a:t>Aale</a:t>
            </a:r>
            <a:r>
              <a:rPr lang="en-IN" sz="2000" dirty="0"/>
              <a:t>	</a:t>
            </a:r>
            <a:r>
              <a:rPr lang="en-IN" sz="2000" dirty="0" smtClean="0"/>
              <a:t>                                                    </a:t>
            </a:r>
            <a:r>
              <a:rPr lang="en-IN" sz="2000" dirty="0" err="1" smtClean="0"/>
              <a:t>Ved</a:t>
            </a:r>
            <a:r>
              <a:rPr lang="en-IN" sz="2000" dirty="0" smtClean="0"/>
              <a:t> </a:t>
            </a:r>
            <a:r>
              <a:rPr lang="en-IN" sz="2000" dirty="0" err="1"/>
              <a:t>Rahi</a:t>
            </a:r>
            <a:r>
              <a:rPr lang="en-IN" sz="2000" dirty="0"/>
              <a:t>	Short stories</a:t>
            </a:r>
          </a:p>
          <a:p>
            <a:r>
              <a:rPr lang="en-IN" sz="2000" dirty="0"/>
              <a:t>1984	Gamlen De Cactus	</a:t>
            </a:r>
            <a:r>
              <a:rPr lang="en-IN" sz="2000" dirty="0" smtClean="0"/>
              <a:t>                    Shiv </a:t>
            </a:r>
            <a:r>
              <a:rPr lang="en-IN" sz="2000" dirty="0"/>
              <a:t>Ram `Deep’	Poetry</a:t>
            </a:r>
          </a:p>
          <a:p>
            <a:r>
              <a:rPr lang="en-IN" sz="2000" dirty="0"/>
              <a:t>1985	</a:t>
            </a:r>
            <a:r>
              <a:rPr lang="en-IN" sz="2000" dirty="0" err="1"/>
              <a:t>Ayodhya</a:t>
            </a:r>
            <a:r>
              <a:rPr lang="en-IN" sz="2000" dirty="0"/>
              <a:t>	</a:t>
            </a:r>
            <a:r>
              <a:rPr lang="en-IN" sz="2000" dirty="0" smtClean="0"/>
              <a:t>                                            </a:t>
            </a:r>
            <a:r>
              <a:rPr lang="en-IN" sz="2000" dirty="0" err="1" smtClean="0"/>
              <a:t>Dinoo</a:t>
            </a:r>
            <a:r>
              <a:rPr lang="en-IN" sz="2000" dirty="0" smtClean="0"/>
              <a:t> </a:t>
            </a:r>
            <a:r>
              <a:rPr lang="en-IN" sz="2000" dirty="0"/>
              <a:t>Bhai Pant	Play</a:t>
            </a:r>
          </a:p>
          <a:p>
            <a:r>
              <a:rPr lang="en-IN" sz="2000" dirty="0"/>
              <a:t>1986	</a:t>
            </a:r>
            <a:r>
              <a:rPr lang="en-IN" sz="2000" dirty="0" err="1"/>
              <a:t>Sunne</a:t>
            </a:r>
            <a:r>
              <a:rPr lang="en-IN" sz="2000" dirty="0"/>
              <a:t> Di </a:t>
            </a:r>
            <a:r>
              <a:rPr lang="en-IN" sz="2000" dirty="0" err="1"/>
              <a:t>Chiree</a:t>
            </a:r>
            <a:r>
              <a:rPr lang="en-IN" sz="2000" dirty="0"/>
              <a:t>	</a:t>
            </a:r>
            <a:r>
              <a:rPr lang="en-IN" sz="2000" dirty="0" smtClean="0"/>
              <a:t>                            Om </a:t>
            </a:r>
            <a:r>
              <a:rPr lang="en-IN" sz="2000" dirty="0" err="1"/>
              <a:t>Goswami</a:t>
            </a:r>
            <a:r>
              <a:rPr lang="en-IN" sz="2000" dirty="0"/>
              <a:t>	Short stories</a:t>
            </a:r>
          </a:p>
          <a:p>
            <a:r>
              <a:rPr lang="en-IN" sz="2000" dirty="0"/>
              <a:t>1987	</a:t>
            </a:r>
            <a:r>
              <a:rPr lang="en-IN" sz="2000" dirty="0" err="1"/>
              <a:t>Beddan</a:t>
            </a:r>
            <a:r>
              <a:rPr lang="en-IN" sz="2000" dirty="0"/>
              <a:t> </a:t>
            </a:r>
            <a:r>
              <a:rPr lang="en-IN" sz="2000" dirty="0" err="1"/>
              <a:t>Dharti</a:t>
            </a:r>
            <a:r>
              <a:rPr lang="en-IN" sz="2000" dirty="0"/>
              <a:t> Di	</a:t>
            </a:r>
            <a:r>
              <a:rPr lang="en-IN" sz="2000" dirty="0" smtClean="0"/>
              <a:t>                            Prakash </a:t>
            </a:r>
            <a:r>
              <a:rPr lang="en-IN" sz="2000" dirty="0" err="1"/>
              <a:t>Premi</a:t>
            </a:r>
            <a:r>
              <a:rPr lang="en-IN" sz="2000" dirty="0"/>
              <a:t>	</a:t>
            </a:r>
            <a:r>
              <a:rPr lang="en-IN" sz="2000" dirty="0" smtClean="0"/>
              <a:t>Epic</a:t>
            </a:r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xmlns="" val="157005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483" y="462425"/>
            <a:ext cx="10808159" cy="5797296"/>
          </a:xfrm>
        </p:spPr>
        <p:txBody>
          <a:bodyPr>
            <a:normAutofit fontScale="85000" lnSpcReduction="20000"/>
          </a:bodyPr>
          <a:lstStyle/>
          <a:p>
            <a:r>
              <a:rPr lang="en-IN" dirty="0" smtClean="0"/>
              <a:t>1988       </a:t>
            </a:r>
            <a:r>
              <a:rPr lang="en-IN" dirty="0" err="1" smtClean="0"/>
              <a:t>Rattu</a:t>
            </a:r>
            <a:r>
              <a:rPr lang="en-IN" dirty="0" smtClean="0"/>
              <a:t> </a:t>
            </a:r>
            <a:r>
              <a:rPr lang="en-IN" dirty="0"/>
              <a:t>Da </a:t>
            </a:r>
            <a:r>
              <a:rPr lang="en-IN" dirty="0" err="1"/>
              <a:t>Chanan</a:t>
            </a:r>
            <a:r>
              <a:rPr lang="en-IN" dirty="0"/>
              <a:t>	</a:t>
            </a:r>
            <a:r>
              <a:rPr lang="en-IN" dirty="0" smtClean="0"/>
              <a:t>                        Ram </a:t>
            </a:r>
            <a:r>
              <a:rPr lang="en-IN" dirty="0"/>
              <a:t>Lal Sharma	</a:t>
            </a:r>
            <a:r>
              <a:rPr lang="en-IN" dirty="0" smtClean="0"/>
              <a:t>                      Poetry</a:t>
            </a:r>
            <a:endParaRPr lang="en-IN" dirty="0"/>
          </a:p>
          <a:p>
            <a:r>
              <a:rPr lang="en-IN" dirty="0"/>
              <a:t>1989	</a:t>
            </a:r>
            <a:r>
              <a:rPr lang="en-IN" dirty="0" smtClean="0"/>
              <a:t>      </a:t>
            </a:r>
            <a:r>
              <a:rPr lang="en-IN" dirty="0" err="1" smtClean="0"/>
              <a:t>Sodh</a:t>
            </a:r>
            <a:r>
              <a:rPr lang="en-IN" dirty="0" smtClean="0"/>
              <a:t> </a:t>
            </a:r>
            <a:r>
              <a:rPr lang="en-IN" dirty="0" err="1"/>
              <a:t>Samundaren</a:t>
            </a:r>
            <a:r>
              <a:rPr lang="en-IN" dirty="0"/>
              <a:t> Di	</a:t>
            </a:r>
            <a:r>
              <a:rPr lang="en-IN" dirty="0" smtClean="0"/>
              <a:t>           </a:t>
            </a:r>
            <a:r>
              <a:rPr lang="en-IN" dirty="0" err="1" smtClean="0"/>
              <a:t>Mohanlal</a:t>
            </a:r>
            <a:r>
              <a:rPr lang="en-IN" dirty="0" smtClean="0"/>
              <a:t> </a:t>
            </a:r>
            <a:r>
              <a:rPr lang="en-IN" dirty="0" err="1"/>
              <a:t>Sapolia</a:t>
            </a:r>
            <a:r>
              <a:rPr lang="en-IN" dirty="0"/>
              <a:t>	</a:t>
            </a:r>
            <a:r>
              <a:rPr lang="en-IN" dirty="0" smtClean="0"/>
              <a:t>         Poetry</a:t>
            </a:r>
            <a:endParaRPr lang="en-IN" dirty="0"/>
          </a:p>
          <a:p>
            <a:r>
              <a:rPr lang="en-IN" dirty="0"/>
              <a:t>1990	</a:t>
            </a:r>
            <a:r>
              <a:rPr lang="en-IN" dirty="0" smtClean="0"/>
              <a:t>      </a:t>
            </a:r>
            <a:r>
              <a:rPr lang="en-IN" dirty="0" err="1" smtClean="0"/>
              <a:t>Jeevan</a:t>
            </a:r>
            <a:r>
              <a:rPr lang="en-IN" dirty="0" smtClean="0"/>
              <a:t> </a:t>
            </a:r>
            <a:r>
              <a:rPr lang="en-IN" dirty="0" err="1"/>
              <a:t>Lehran</a:t>
            </a:r>
            <a:r>
              <a:rPr lang="en-IN" dirty="0"/>
              <a:t>	</a:t>
            </a:r>
            <a:r>
              <a:rPr lang="en-IN" dirty="0" smtClean="0"/>
              <a:t>                         Tara </a:t>
            </a:r>
            <a:r>
              <a:rPr lang="en-IN" dirty="0" err="1"/>
              <a:t>Smailpuri</a:t>
            </a:r>
            <a:r>
              <a:rPr lang="en-IN" dirty="0"/>
              <a:t>	</a:t>
            </a:r>
            <a:r>
              <a:rPr lang="en-IN" dirty="0" smtClean="0"/>
              <a:t>                      Poetry</a:t>
            </a:r>
            <a:endParaRPr lang="en-IN" dirty="0"/>
          </a:p>
          <a:p>
            <a:r>
              <a:rPr lang="en-IN" dirty="0" smtClean="0"/>
              <a:t>1991       </a:t>
            </a:r>
            <a:r>
              <a:rPr lang="en-IN" dirty="0" err="1" smtClean="0"/>
              <a:t>Apni</a:t>
            </a:r>
            <a:r>
              <a:rPr lang="en-IN" dirty="0" smtClean="0"/>
              <a:t> </a:t>
            </a:r>
            <a:r>
              <a:rPr lang="en-IN" dirty="0" err="1"/>
              <a:t>Daphli</a:t>
            </a:r>
            <a:r>
              <a:rPr lang="en-IN" dirty="0"/>
              <a:t> </a:t>
            </a:r>
            <a:r>
              <a:rPr lang="en-IN" dirty="0" err="1"/>
              <a:t>Apna</a:t>
            </a:r>
            <a:r>
              <a:rPr lang="en-IN" dirty="0"/>
              <a:t> </a:t>
            </a:r>
            <a:r>
              <a:rPr lang="en-IN" dirty="0" err="1"/>
              <a:t>Raag</a:t>
            </a:r>
            <a:r>
              <a:rPr lang="en-IN" dirty="0"/>
              <a:t>	</a:t>
            </a:r>
            <a:r>
              <a:rPr lang="en-IN" dirty="0" smtClean="0"/>
              <a:t>            Mohan </a:t>
            </a:r>
            <a:r>
              <a:rPr lang="en-IN" dirty="0"/>
              <a:t>Singh	</a:t>
            </a:r>
            <a:r>
              <a:rPr lang="en-IN" dirty="0" smtClean="0"/>
              <a:t>                      Plays</a:t>
            </a:r>
            <a:endParaRPr lang="en-IN" dirty="0"/>
          </a:p>
          <a:p>
            <a:r>
              <a:rPr lang="en-IN" dirty="0"/>
              <a:t>1992	</a:t>
            </a:r>
            <a:r>
              <a:rPr lang="en-IN" dirty="0" smtClean="0"/>
              <a:t>      Jo </a:t>
            </a:r>
            <a:r>
              <a:rPr lang="en-IN" dirty="0" err="1"/>
              <a:t>Tere</a:t>
            </a:r>
            <a:r>
              <a:rPr lang="en-IN" dirty="0"/>
              <a:t> Man-</a:t>
            </a:r>
            <a:r>
              <a:rPr lang="en-IN" dirty="0" err="1"/>
              <a:t>Chitta</a:t>
            </a:r>
            <a:r>
              <a:rPr lang="en-IN" dirty="0"/>
              <a:t> </a:t>
            </a:r>
            <a:r>
              <a:rPr lang="en-IN" dirty="0" err="1"/>
              <a:t>Laggi</a:t>
            </a:r>
            <a:r>
              <a:rPr lang="en-IN" dirty="0"/>
              <a:t> </a:t>
            </a:r>
            <a:r>
              <a:rPr lang="en-IN" dirty="0" err="1" smtClean="0"/>
              <a:t>Ja</a:t>
            </a:r>
            <a:r>
              <a:rPr lang="en-IN" dirty="0" smtClean="0"/>
              <a:t>           </a:t>
            </a:r>
            <a:r>
              <a:rPr lang="en-IN" dirty="0" err="1" smtClean="0"/>
              <a:t>Yash</a:t>
            </a:r>
            <a:r>
              <a:rPr lang="en-IN" dirty="0" smtClean="0"/>
              <a:t> </a:t>
            </a:r>
            <a:r>
              <a:rPr lang="en-IN" dirty="0"/>
              <a:t>Sharma	</a:t>
            </a:r>
            <a:r>
              <a:rPr lang="en-IN" dirty="0" smtClean="0"/>
              <a:t>                      Poetry</a:t>
            </a:r>
            <a:endParaRPr lang="en-IN" dirty="0"/>
          </a:p>
          <a:p>
            <a:r>
              <a:rPr lang="en-IN" dirty="0"/>
              <a:t>1994	</a:t>
            </a:r>
            <a:r>
              <a:rPr lang="en-IN" dirty="0" smtClean="0"/>
              <a:t>      </a:t>
            </a:r>
            <a:r>
              <a:rPr lang="en-IN" dirty="0" err="1" smtClean="0"/>
              <a:t>Buddh</a:t>
            </a:r>
            <a:r>
              <a:rPr lang="en-IN" dirty="0" smtClean="0"/>
              <a:t> </a:t>
            </a:r>
            <a:r>
              <a:rPr lang="en-IN" dirty="0" err="1"/>
              <a:t>Suhagan</a:t>
            </a:r>
            <a:r>
              <a:rPr lang="en-IN" dirty="0"/>
              <a:t>	</a:t>
            </a:r>
            <a:r>
              <a:rPr lang="en-IN" dirty="0" smtClean="0"/>
              <a:t>                          </a:t>
            </a:r>
            <a:r>
              <a:rPr lang="en-IN" dirty="0" err="1" smtClean="0"/>
              <a:t>Jitendra</a:t>
            </a:r>
            <a:r>
              <a:rPr lang="en-IN" dirty="0" smtClean="0"/>
              <a:t> </a:t>
            </a:r>
            <a:r>
              <a:rPr lang="en-IN" dirty="0"/>
              <a:t>Sharma	</a:t>
            </a:r>
            <a:r>
              <a:rPr lang="en-IN" dirty="0" smtClean="0"/>
              <a:t>        Plays</a:t>
            </a:r>
          </a:p>
          <a:p>
            <a:r>
              <a:rPr lang="en-IN" dirty="0" smtClean="0"/>
              <a:t>1995       </a:t>
            </a:r>
            <a:r>
              <a:rPr lang="en-IN" dirty="0" err="1" smtClean="0"/>
              <a:t>Lalsa</a:t>
            </a:r>
            <a:r>
              <a:rPr lang="en-IN" dirty="0"/>
              <a:t>	</a:t>
            </a:r>
            <a:r>
              <a:rPr lang="en-IN" dirty="0" smtClean="0"/>
              <a:t>                                       </a:t>
            </a:r>
            <a:r>
              <a:rPr lang="en-IN" dirty="0" err="1" smtClean="0"/>
              <a:t>Abhishap</a:t>
            </a:r>
            <a:r>
              <a:rPr lang="en-IN" dirty="0"/>
              <a:t>	</a:t>
            </a:r>
            <a:r>
              <a:rPr lang="en-IN" dirty="0" smtClean="0"/>
              <a:t>                      Poetry</a:t>
            </a:r>
            <a:endParaRPr lang="en-IN" dirty="0"/>
          </a:p>
          <a:p>
            <a:r>
              <a:rPr lang="en-IN" dirty="0"/>
              <a:t>1996	</a:t>
            </a:r>
            <a:r>
              <a:rPr lang="en-IN" dirty="0" smtClean="0"/>
              <a:t>      </a:t>
            </a:r>
            <a:r>
              <a:rPr lang="en-IN" dirty="0" err="1" smtClean="0"/>
              <a:t>Baddali</a:t>
            </a:r>
            <a:r>
              <a:rPr lang="en-IN" dirty="0" smtClean="0"/>
              <a:t> </a:t>
            </a:r>
            <a:r>
              <a:rPr lang="en-IN" dirty="0" err="1"/>
              <a:t>Kalave</a:t>
            </a:r>
            <a:r>
              <a:rPr lang="en-IN" dirty="0"/>
              <a:t>	</a:t>
            </a:r>
            <a:r>
              <a:rPr lang="en-IN" dirty="0" smtClean="0"/>
              <a:t>                          </a:t>
            </a:r>
            <a:r>
              <a:rPr lang="en-IN" dirty="0" err="1" smtClean="0"/>
              <a:t>Gianeshwar</a:t>
            </a:r>
            <a:r>
              <a:rPr lang="en-IN" dirty="0"/>
              <a:t>	</a:t>
            </a:r>
            <a:r>
              <a:rPr lang="en-IN" dirty="0" smtClean="0"/>
              <a:t>                      Poetry</a:t>
            </a:r>
            <a:endParaRPr lang="en-IN" dirty="0"/>
          </a:p>
          <a:p>
            <a:r>
              <a:rPr lang="en-IN" dirty="0"/>
              <a:t>1997	</a:t>
            </a:r>
            <a:r>
              <a:rPr lang="en-IN" dirty="0" smtClean="0"/>
              <a:t>      </a:t>
            </a:r>
            <a:r>
              <a:rPr lang="en-IN" dirty="0" err="1" smtClean="0"/>
              <a:t>Bakhre</a:t>
            </a:r>
            <a:r>
              <a:rPr lang="en-IN" dirty="0" smtClean="0"/>
              <a:t> </a:t>
            </a:r>
            <a:r>
              <a:rPr lang="en-IN" dirty="0" err="1"/>
              <a:t>Bakhre</a:t>
            </a:r>
            <a:r>
              <a:rPr lang="en-IN" dirty="0"/>
              <a:t> </a:t>
            </a:r>
            <a:r>
              <a:rPr lang="en-IN" dirty="0" err="1"/>
              <a:t>Sach</a:t>
            </a:r>
            <a:r>
              <a:rPr lang="en-IN" dirty="0"/>
              <a:t>	</a:t>
            </a:r>
            <a:r>
              <a:rPr lang="en-IN" dirty="0" smtClean="0"/>
              <a:t>             </a:t>
            </a:r>
            <a:r>
              <a:rPr lang="en-IN" dirty="0" err="1" smtClean="0"/>
              <a:t>Shiv</a:t>
            </a:r>
            <a:r>
              <a:rPr lang="en-IN" dirty="0" smtClean="0"/>
              <a:t> </a:t>
            </a:r>
            <a:r>
              <a:rPr lang="en-IN" dirty="0"/>
              <a:t>Dev Singh Sushil	</a:t>
            </a:r>
            <a:r>
              <a:rPr lang="en-IN" dirty="0" smtClean="0"/>
              <a:t>         Novel</a:t>
            </a:r>
            <a:endParaRPr lang="en-IN" dirty="0"/>
          </a:p>
          <a:p>
            <a:r>
              <a:rPr lang="en-IN" dirty="0"/>
              <a:t>1999	</a:t>
            </a:r>
            <a:r>
              <a:rPr lang="en-IN" dirty="0" smtClean="0"/>
              <a:t>      </a:t>
            </a:r>
            <a:r>
              <a:rPr lang="en-IN" dirty="0" err="1" smtClean="0"/>
              <a:t>Mangwi</a:t>
            </a:r>
            <a:r>
              <a:rPr lang="en-IN" dirty="0" smtClean="0"/>
              <a:t> </a:t>
            </a:r>
            <a:r>
              <a:rPr lang="en-IN" dirty="0" err="1"/>
              <a:t>Pashakri</a:t>
            </a:r>
            <a:r>
              <a:rPr lang="en-IN" dirty="0"/>
              <a:t>	</a:t>
            </a:r>
            <a:r>
              <a:rPr lang="en-IN" dirty="0" smtClean="0"/>
              <a:t>                           </a:t>
            </a:r>
            <a:r>
              <a:rPr lang="en-IN" dirty="0" err="1" smtClean="0"/>
              <a:t>Kuldeep</a:t>
            </a:r>
            <a:r>
              <a:rPr lang="en-IN" dirty="0" smtClean="0"/>
              <a:t> </a:t>
            </a:r>
            <a:r>
              <a:rPr lang="en-IN" dirty="0"/>
              <a:t>Singh </a:t>
            </a:r>
            <a:r>
              <a:rPr lang="en-IN" dirty="0" err="1" smtClean="0"/>
              <a:t>Jindhrahia</a:t>
            </a:r>
            <a:r>
              <a:rPr lang="en-IN" dirty="0"/>
              <a:t> </a:t>
            </a:r>
            <a:r>
              <a:rPr lang="en-IN" dirty="0" smtClean="0"/>
              <a:t>   Poetry</a:t>
            </a:r>
            <a:endParaRPr lang="en-IN" dirty="0"/>
          </a:p>
          <a:p>
            <a:r>
              <a:rPr lang="en-IN" dirty="0" smtClean="0"/>
              <a:t>2000 </a:t>
            </a:r>
            <a:r>
              <a:rPr lang="en-IN" dirty="0"/>
              <a:t>	</a:t>
            </a:r>
            <a:r>
              <a:rPr lang="en-IN" dirty="0" smtClean="0"/>
              <a:t>      </a:t>
            </a:r>
            <a:r>
              <a:rPr lang="en-IN" dirty="0" err="1" smtClean="0"/>
              <a:t>Meel</a:t>
            </a:r>
            <a:r>
              <a:rPr lang="en-IN" dirty="0" smtClean="0"/>
              <a:t> </a:t>
            </a:r>
            <a:r>
              <a:rPr lang="en-IN" dirty="0" err="1"/>
              <a:t>Patthar</a:t>
            </a:r>
            <a:r>
              <a:rPr lang="en-IN" dirty="0"/>
              <a:t>	</a:t>
            </a:r>
            <a:r>
              <a:rPr lang="en-IN" dirty="0" smtClean="0"/>
              <a:t>                           </a:t>
            </a:r>
            <a:r>
              <a:rPr lang="en-IN" dirty="0" err="1" smtClean="0"/>
              <a:t>Deen</a:t>
            </a:r>
            <a:r>
              <a:rPr lang="en-IN" dirty="0" smtClean="0"/>
              <a:t> </a:t>
            </a:r>
            <a:r>
              <a:rPr lang="en-IN" dirty="0" err="1"/>
              <a:t>Bandhu</a:t>
            </a:r>
            <a:r>
              <a:rPr lang="en-IN" dirty="0"/>
              <a:t> Sharma	</a:t>
            </a:r>
            <a:r>
              <a:rPr lang="en-IN" dirty="0" smtClean="0"/>
              <a:t>          Short </a:t>
            </a:r>
            <a:r>
              <a:rPr lang="en-IN" dirty="0"/>
              <a:t>stories</a:t>
            </a:r>
          </a:p>
          <a:p>
            <a:r>
              <a:rPr lang="en-IN" dirty="0"/>
              <a:t>2001	</a:t>
            </a:r>
            <a:r>
              <a:rPr lang="en-IN" dirty="0" smtClean="0"/>
              <a:t>      </a:t>
            </a:r>
            <a:r>
              <a:rPr lang="en-IN" dirty="0" err="1" smtClean="0"/>
              <a:t>Nighe</a:t>
            </a:r>
            <a:r>
              <a:rPr lang="en-IN" dirty="0" smtClean="0"/>
              <a:t> </a:t>
            </a:r>
            <a:r>
              <a:rPr lang="en-IN" dirty="0"/>
              <a:t>Rang	</a:t>
            </a:r>
            <a:r>
              <a:rPr lang="en-IN" dirty="0" smtClean="0"/>
              <a:t>                                         </a:t>
            </a:r>
            <a:r>
              <a:rPr lang="en-IN" dirty="0" err="1" smtClean="0"/>
              <a:t>Verinder</a:t>
            </a:r>
            <a:r>
              <a:rPr lang="en-IN" dirty="0" smtClean="0"/>
              <a:t> </a:t>
            </a:r>
            <a:r>
              <a:rPr lang="en-IN" dirty="0" err="1"/>
              <a:t>Kesar</a:t>
            </a:r>
            <a:r>
              <a:rPr lang="en-IN" dirty="0"/>
              <a:t>	</a:t>
            </a:r>
            <a:r>
              <a:rPr lang="en-IN" dirty="0" smtClean="0"/>
              <a:t>          Poetry</a:t>
            </a:r>
            <a:endParaRPr lang="en-IN" dirty="0"/>
          </a:p>
          <a:p>
            <a:r>
              <a:rPr lang="en-IN" dirty="0"/>
              <a:t>2002	</a:t>
            </a:r>
            <a:r>
              <a:rPr lang="en-IN" dirty="0" smtClean="0"/>
              <a:t>      Trip </a:t>
            </a:r>
            <a:r>
              <a:rPr lang="en-IN" dirty="0" err="1"/>
              <a:t>Trip</a:t>
            </a:r>
            <a:r>
              <a:rPr lang="en-IN" dirty="0"/>
              <a:t> </a:t>
            </a:r>
            <a:r>
              <a:rPr lang="en-IN" dirty="0" err="1"/>
              <a:t>Chete</a:t>
            </a:r>
            <a:r>
              <a:rPr lang="en-IN" dirty="0"/>
              <a:t>	</a:t>
            </a:r>
            <a:r>
              <a:rPr lang="en-IN" dirty="0" smtClean="0"/>
              <a:t>                           Om </a:t>
            </a:r>
            <a:r>
              <a:rPr lang="en-IN" dirty="0" err="1"/>
              <a:t>Vidyarthi</a:t>
            </a:r>
            <a:r>
              <a:rPr lang="en-IN" dirty="0"/>
              <a:t>	</a:t>
            </a:r>
            <a:r>
              <a:rPr lang="en-IN" dirty="0" smtClean="0"/>
              <a:t>                       Travelogue</a:t>
            </a:r>
            <a:endParaRPr lang="en-IN" dirty="0"/>
          </a:p>
          <a:p>
            <a:r>
              <a:rPr lang="en-IN" dirty="0"/>
              <a:t>2003	</a:t>
            </a:r>
            <a:r>
              <a:rPr lang="en-IN" dirty="0" smtClean="0"/>
              <a:t>      </a:t>
            </a:r>
            <a:r>
              <a:rPr lang="en-IN" dirty="0" err="1" smtClean="0"/>
              <a:t>Jhull</a:t>
            </a:r>
            <a:r>
              <a:rPr lang="en-IN" dirty="0" smtClean="0"/>
              <a:t> </a:t>
            </a:r>
            <a:r>
              <a:rPr lang="en-IN" dirty="0" err="1"/>
              <a:t>Bada</a:t>
            </a:r>
            <a:r>
              <a:rPr lang="en-IN" dirty="0"/>
              <a:t> </a:t>
            </a:r>
            <a:r>
              <a:rPr lang="en-IN" dirty="0" err="1"/>
              <a:t>Dea</a:t>
            </a:r>
            <a:r>
              <a:rPr lang="en-IN" dirty="0"/>
              <a:t> </a:t>
            </a:r>
            <a:r>
              <a:rPr lang="en-IN" dirty="0" err="1"/>
              <a:t>Pattara</a:t>
            </a:r>
            <a:r>
              <a:rPr lang="en-IN" dirty="0"/>
              <a:t>	</a:t>
            </a:r>
            <a:r>
              <a:rPr lang="en-IN" dirty="0" smtClean="0"/>
              <a:t>              (</a:t>
            </a:r>
            <a:r>
              <a:rPr lang="en-IN" dirty="0"/>
              <a:t>Late) </a:t>
            </a:r>
            <a:r>
              <a:rPr lang="en-IN" dirty="0" err="1"/>
              <a:t>Ashwani</a:t>
            </a:r>
            <a:r>
              <a:rPr lang="en-IN" dirty="0"/>
              <a:t> </a:t>
            </a:r>
            <a:r>
              <a:rPr lang="en-IN" dirty="0" err="1" smtClean="0"/>
              <a:t>Magotra</a:t>
            </a:r>
            <a:r>
              <a:rPr lang="en-IN" dirty="0"/>
              <a:t> </a:t>
            </a:r>
            <a:r>
              <a:rPr lang="en-IN" dirty="0" smtClean="0"/>
              <a:t>     Poetry</a:t>
            </a:r>
            <a:endParaRPr lang="en-IN" dirty="0"/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61417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4984" y="411480"/>
            <a:ext cx="10725863" cy="5760720"/>
          </a:xfrm>
        </p:spPr>
        <p:txBody>
          <a:bodyPr>
            <a:normAutofit fontScale="70000" lnSpcReduction="20000"/>
          </a:bodyPr>
          <a:lstStyle/>
          <a:p>
            <a:endParaRPr lang="en-IN" dirty="0"/>
          </a:p>
          <a:p>
            <a:r>
              <a:rPr lang="en-IN" dirty="0"/>
              <a:t>2004	</a:t>
            </a:r>
            <a:r>
              <a:rPr lang="en-IN" dirty="0" err="1"/>
              <a:t>Cheten</a:t>
            </a:r>
            <a:r>
              <a:rPr lang="en-IN" dirty="0"/>
              <a:t> Di </a:t>
            </a:r>
            <a:r>
              <a:rPr lang="en-IN" dirty="0" err="1"/>
              <a:t>Chitkabri</a:t>
            </a:r>
            <a:r>
              <a:rPr lang="en-IN" dirty="0"/>
              <a:t>	</a:t>
            </a:r>
            <a:r>
              <a:rPr lang="en-IN" dirty="0" smtClean="0"/>
              <a:t>     	</a:t>
            </a:r>
            <a:r>
              <a:rPr lang="en-IN" dirty="0" err="1" smtClean="0"/>
              <a:t>Shiv</a:t>
            </a:r>
            <a:r>
              <a:rPr lang="en-IN" dirty="0" smtClean="0"/>
              <a:t> </a:t>
            </a:r>
            <a:r>
              <a:rPr lang="en-IN" dirty="0" err="1"/>
              <a:t>Nath</a:t>
            </a:r>
            <a:r>
              <a:rPr lang="en-IN" dirty="0"/>
              <a:t>	</a:t>
            </a:r>
            <a:r>
              <a:rPr lang="en-IN" dirty="0" smtClean="0"/>
              <a:t>		Essays</a:t>
            </a:r>
            <a:endParaRPr lang="en-IN" dirty="0"/>
          </a:p>
          <a:p>
            <a:r>
              <a:rPr lang="en-IN" dirty="0"/>
              <a:t>2005	</a:t>
            </a:r>
            <a:r>
              <a:rPr lang="en-IN" dirty="0" err="1"/>
              <a:t>Dhaldi</a:t>
            </a:r>
            <a:r>
              <a:rPr lang="en-IN" dirty="0"/>
              <a:t> </a:t>
            </a:r>
            <a:r>
              <a:rPr lang="en-IN" dirty="0" err="1"/>
              <a:t>Dhuppe</a:t>
            </a:r>
            <a:r>
              <a:rPr lang="en-IN" dirty="0"/>
              <a:t> Da </a:t>
            </a:r>
            <a:r>
              <a:rPr lang="en-IN" dirty="0" err="1"/>
              <a:t>Sek</a:t>
            </a:r>
            <a:r>
              <a:rPr lang="en-IN" dirty="0"/>
              <a:t>	</a:t>
            </a:r>
            <a:r>
              <a:rPr lang="en-IN" dirty="0" smtClean="0"/>
              <a:t>       	Krishan </a:t>
            </a:r>
            <a:r>
              <a:rPr lang="en-IN" dirty="0"/>
              <a:t>Sharma	</a:t>
            </a:r>
            <a:r>
              <a:rPr lang="en-IN" dirty="0" smtClean="0"/>
              <a:t>		Short </a:t>
            </a:r>
            <a:r>
              <a:rPr lang="en-IN" dirty="0"/>
              <a:t>Stories</a:t>
            </a:r>
          </a:p>
          <a:p>
            <a:r>
              <a:rPr lang="en-IN" dirty="0"/>
              <a:t>2006	Kore </a:t>
            </a:r>
            <a:r>
              <a:rPr lang="en-IN" dirty="0" err="1"/>
              <a:t>Kaakal</a:t>
            </a:r>
            <a:r>
              <a:rPr lang="en-IN" dirty="0"/>
              <a:t> </a:t>
            </a:r>
            <a:r>
              <a:rPr lang="en-IN" dirty="0" err="1"/>
              <a:t>Korian</a:t>
            </a:r>
            <a:r>
              <a:rPr lang="en-IN" dirty="0"/>
              <a:t> </a:t>
            </a:r>
            <a:r>
              <a:rPr lang="en-IN" dirty="0" err="1" smtClean="0"/>
              <a:t>Tali</a:t>
            </a:r>
            <a:r>
              <a:rPr lang="en-IN" dirty="0" smtClean="0"/>
              <a:t>      		</a:t>
            </a:r>
            <a:r>
              <a:rPr lang="en-IN" dirty="0" err="1" smtClean="0"/>
              <a:t>Darshan</a:t>
            </a:r>
            <a:r>
              <a:rPr lang="en-IN" dirty="0" smtClean="0"/>
              <a:t> </a:t>
            </a:r>
            <a:r>
              <a:rPr lang="en-IN" dirty="0" err="1"/>
              <a:t>Darshi</a:t>
            </a:r>
            <a:r>
              <a:rPr lang="en-IN" dirty="0"/>
              <a:t>	</a:t>
            </a:r>
            <a:r>
              <a:rPr lang="en-IN" dirty="0" smtClean="0"/>
              <a:t>		Poetry</a:t>
            </a:r>
            <a:endParaRPr lang="en-IN" dirty="0"/>
          </a:p>
          <a:p>
            <a:r>
              <a:rPr lang="en-IN" dirty="0"/>
              <a:t>2007	Mahatma </a:t>
            </a:r>
            <a:r>
              <a:rPr lang="en-IN" dirty="0" err="1"/>
              <a:t>Vidur</a:t>
            </a:r>
            <a:r>
              <a:rPr lang="en-IN" dirty="0"/>
              <a:t>	</a:t>
            </a:r>
            <a:r>
              <a:rPr lang="en-IN" dirty="0" smtClean="0"/>
              <a:t>      		 </a:t>
            </a:r>
            <a:r>
              <a:rPr lang="en-IN" dirty="0" err="1" smtClean="0"/>
              <a:t>Gian</a:t>
            </a:r>
            <a:r>
              <a:rPr lang="en-IN" dirty="0" smtClean="0"/>
              <a:t> </a:t>
            </a:r>
            <a:r>
              <a:rPr lang="en-IN" dirty="0"/>
              <a:t>Singh </a:t>
            </a:r>
            <a:r>
              <a:rPr lang="en-IN" dirty="0" err="1"/>
              <a:t>Pagoch</a:t>
            </a:r>
            <a:r>
              <a:rPr lang="en-IN" dirty="0"/>
              <a:t>	</a:t>
            </a:r>
            <a:r>
              <a:rPr lang="en-IN" dirty="0" smtClean="0"/>
              <a:t>	Epic</a:t>
            </a:r>
            <a:endParaRPr lang="en-IN" dirty="0"/>
          </a:p>
          <a:p>
            <a:r>
              <a:rPr lang="en-IN" dirty="0"/>
              <a:t>2008	</a:t>
            </a:r>
            <a:r>
              <a:rPr lang="en-IN" dirty="0" err="1"/>
              <a:t>Cheten</a:t>
            </a:r>
            <a:r>
              <a:rPr lang="en-IN" dirty="0"/>
              <a:t> Di </a:t>
            </a:r>
            <a:r>
              <a:rPr lang="en-IN" dirty="0" err="1"/>
              <a:t>Rhol</a:t>
            </a:r>
            <a:r>
              <a:rPr lang="en-IN" dirty="0"/>
              <a:t>	</a:t>
            </a:r>
            <a:r>
              <a:rPr lang="en-IN" dirty="0" smtClean="0"/>
              <a:t>       		 </a:t>
            </a:r>
            <a:r>
              <a:rPr lang="en-IN" dirty="0" err="1" smtClean="0"/>
              <a:t>Champa</a:t>
            </a:r>
            <a:r>
              <a:rPr lang="en-IN" dirty="0" smtClean="0"/>
              <a:t> Sharma	</a:t>
            </a:r>
            <a:r>
              <a:rPr lang="en-IN" dirty="0"/>
              <a:t>	</a:t>
            </a:r>
            <a:r>
              <a:rPr lang="en-IN" dirty="0" smtClean="0"/>
              <a:t>	Poetry</a:t>
            </a:r>
            <a:endParaRPr lang="en-IN" dirty="0"/>
          </a:p>
          <a:p>
            <a:r>
              <a:rPr lang="en-IN" dirty="0"/>
              <a:t>2009	</a:t>
            </a:r>
            <a:r>
              <a:rPr lang="en-IN" dirty="0" err="1"/>
              <a:t>Geet</a:t>
            </a:r>
            <a:r>
              <a:rPr lang="en-IN" dirty="0"/>
              <a:t> </a:t>
            </a:r>
            <a:r>
              <a:rPr lang="en-IN" dirty="0" err="1"/>
              <a:t>Sarovar</a:t>
            </a:r>
            <a:r>
              <a:rPr lang="en-IN" dirty="0"/>
              <a:t>	</a:t>
            </a:r>
            <a:r>
              <a:rPr lang="en-IN" dirty="0" smtClean="0"/>
              <a:t>      		 </a:t>
            </a:r>
            <a:r>
              <a:rPr lang="en-IN" dirty="0" err="1" smtClean="0"/>
              <a:t>Praduman</a:t>
            </a:r>
            <a:r>
              <a:rPr lang="en-IN" dirty="0" smtClean="0"/>
              <a:t> </a:t>
            </a:r>
            <a:r>
              <a:rPr lang="en-IN" dirty="0"/>
              <a:t>Singh </a:t>
            </a:r>
            <a:r>
              <a:rPr lang="en-IN" dirty="0" smtClean="0"/>
              <a:t>	</a:t>
            </a:r>
            <a:r>
              <a:rPr lang="en-IN" dirty="0" err="1" smtClean="0"/>
              <a:t>Jindrahia</a:t>
            </a:r>
            <a:r>
              <a:rPr lang="en-IN" dirty="0"/>
              <a:t>	Lyrics and songs</a:t>
            </a:r>
          </a:p>
          <a:p>
            <a:r>
              <a:rPr lang="en-IN" dirty="0"/>
              <a:t>2010	</a:t>
            </a:r>
            <a:r>
              <a:rPr lang="en-IN" dirty="0" err="1"/>
              <a:t>Pandran</a:t>
            </a:r>
            <a:r>
              <a:rPr lang="en-IN" dirty="0"/>
              <a:t> </a:t>
            </a:r>
            <a:r>
              <a:rPr lang="en-IN" dirty="0" err="1" smtClean="0"/>
              <a:t>Kahaniyan</a:t>
            </a:r>
            <a:r>
              <a:rPr lang="en-IN" dirty="0" smtClean="0"/>
              <a:t>	</a:t>
            </a:r>
            <a:r>
              <a:rPr lang="en-IN" dirty="0"/>
              <a:t>	</a:t>
            </a:r>
            <a:r>
              <a:rPr lang="en-IN" dirty="0" smtClean="0"/>
              <a:t> </a:t>
            </a:r>
            <a:r>
              <a:rPr lang="en-IN" dirty="0" err="1" smtClean="0"/>
              <a:t>Manoj</a:t>
            </a:r>
            <a:r>
              <a:rPr lang="en-IN" dirty="0"/>
              <a:t>	</a:t>
            </a:r>
            <a:r>
              <a:rPr lang="en-IN" dirty="0" smtClean="0"/>
              <a:t>			Short </a:t>
            </a:r>
            <a:r>
              <a:rPr lang="en-IN" dirty="0"/>
              <a:t>stories</a:t>
            </a:r>
          </a:p>
          <a:p>
            <a:r>
              <a:rPr lang="en-IN" dirty="0"/>
              <a:t>2011	</a:t>
            </a:r>
            <a:r>
              <a:rPr lang="en-IN" dirty="0" err="1"/>
              <a:t>Cheten</a:t>
            </a:r>
            <a:r>
              <a:rPr lang="en-IN" dirty="0"/>
              <a:t> </a:t>
            </a:r>
            <a:r>
              <a:rPr lang="en-IN" dirty="0" err="1"/>
              <a:t>Diyan</a:t>
            </a:r>
            <a:r>
              <a:rPr lang="en-IN" dirty="0"/>
              <a:t> </a:t>
            </a:r>
            <a:r>
              <a:rPr lang="en-IN" dirty="0" err="1"/>
              <a:t>Ga’liyan</a:t>
            </a:r>
            <a:r>
              <a:rPr lang="en-IN" dirty="0"/>
              <a:t>	</a:t>
            </a:r>
            <a:r>
              <a:rPr lang="en-IN" dirty="0" smtClean="0"/>
              <a:t>     	 </a:t>
            </a:r>
            <a:r>
              <a:rPr lang="en-IN" dirty="0" err="1" smtClean="0"/>
              <a:t>Lalit</a:t>
            </a:r>
            <a:r>
              <a:rPr lang="en-IN" dirty="0" smtClean="0"/>
              <a:t> </a:t>
            </a:r>
            <a:r>
              <a:rPr lang="en-IN" dirty="0" err="1"/>
              <a:t>Magotra</a:t>
            </a:r>
            <a:r>
              <a:rPr lang="en-IN" dirty="0"/>
              <a:t>	</a:t>
            </a:r>
            <a:r>
              <a:rPr lang="en-IN" dirty="0" smtClean="0"/>
              <a:t>		Essays</a:t>
            </a:r>
            <a:endParaRPr lang="en-IN" dirty="0"/>
          </a:p>
          <a:p>
            <a:r>
              <a:rPr lang="en-IN" dirty="0"/>
              <a:t>2012	Tim-Tim </a:t>
            </a:r>
            <a:r>
              <a:rPr lang="en-IN" dirty="0" err="1"/>
              <a:t>Karde</a:t>
            </a:r>
            <a:r>
              <a:rPr lang="en-IN" dirty="0"/>
              <a:t> Tare	</a:t>
            </a:r>
            <a:r>
              <a:rPr lang="en-IN" dirty="0" smtClean="0"/>
              <a:t>     	 Bal </a:t>
            </a:r>
            <a:r>
              <a:rPr lang="en-IN" dirty="0"/>
              <a:t>Krishan </a:t>
            </a:r>
            <a:r>
              <a:rPr lang="en-IN" dirty="0" err="1" smtClean="0"/>
              <a:t>Bhaura</a:t>
            </a:r>
            <a:r>
              <a:rPr lang="en-IN" dirty="0"/>
              <a:t>	</a:t>
            </a:r>
            <a:r>
              <a:rPr lang="en-IN" dirty="0" smtClean="0"/>
              <a:t>	Poetry</a:t>
            </a:r>
            <a:endParaRPr lang="en-IN" dirty="0"/>
          </a:p>
          <a:p>
            <a:r>
              <a:rPr lang="en-IN" dirty="0"/>
              <a:t>2013	Doha </a:t>
            </a:r>
            <a:r>
              <a:rPr lang="en-IN" dirty="0" err="1"/>
              <a:t>Satsai</a:t>
            </a:r>
            <a:r>
              <a:rPr lang="en-IN" dirty="0"/>
              <a:t>	</a:t>
            </a:r>
            <a:r>
              <a:rPr lang="en-IN" dirty="0" smtClean="0"/>
              <a:t>   		 </a:t>
            </a:r>
            <a:r>
              <a:rPr lang="en-IN" dirty="0" err="1" smtClean="0"/>
              <a:t>Sitaram</a:t>
            </a:r>
            <a:r>
              <a:rPr lang="en-IN" dirty="0" smtClean="0"/>
              <a:t> </a:t>
            </a:r>
            <a:r>
              <a:rPr lang="en-IN" dirty="0" err="1" smtClean="0"/>
              <a:t>Sapolia</a:t>
            </a:r>
            <a:r>
              <a:rPr lang="en-IN" dirty="0"/>
              <a:t>	</a:t>
            </a:r>
            <a:r>
              <a:rPr lang="en-IN" dirty="0" smtClean="0"/>
              <a:t>		Poetry</a:t>
            </a:r>
            <a:endParaRPr lang="en-IN" dirty="0"/>
          </a:p>
          <a:p>
            <a:r>
              <a:rPr lang="en-IN" dirty="0"/>
              <a:t>2014	</a:t>
            </a:r>
            <a:r>
              <a:rPr lang="en-IN" dirty="0" err="1"/>
              <a:t>Hashiye</a:t>
            </a:r>
            <a:r>
              <a:rPr lang="en-IN" dirty="0"/>
              <a:t> Par	</a:t>
            </a:r>
            <a:r>
              <a:rPr lang="en-IN" dirty="0" smtClean="0"/>
              <a:t>    		 </a:t>
            </a:r>
            <a:r>
              <a:rPr lang="en-IN" dirty="0" err="1" smtClean="0"/>
              <a:t>Shailender</a:t>
            </a:r>
            <a:r>
              <a:rPr lang="en-IN" dirty="0" smtClean="0"/>
              <a:t> Singh	</a:t>
            </a:r>
            <a:r>
              <a:rPr lang="en-IN" dirty="0"/>
              <a:t>	</a:t>
            </a:r>
            <a:r>
              <a:rPr lang="en-IN" dirty="0" smtClean="0"/>
              <a:t>	Novel</a:t>
            </a:r>
            <a:endParaRPr lang="en-IN" dirty="0"/>
          </a:p>
          <a:p>
            <a:r>
              <a:rPr lang="en-IN" dirty="0"/>
              <a:t>2015	</a:t>
            </a:r>
            <a:r>
              <a:rPr lang="en-IN" dirty="0" err="1"/>
              <a:t>Parchhamen</a:t>
            </a:r>
            <a:r>
              <a:rPr lang="en-IN" dirty="0"/>
              <a:t> Di Lo	</a:t>
            </a:r>
            <a:r>
              <a:rPr lang="en-IN" dirty="0" smtClean="0"/>
              <a:t>   	 </a:t>
            </a:r>
            <a:r>
              <a:rPr lang="en-IN" dirty="0" err="1" smtClean="0"/>
              <a:t>Dhian</a:t>
            </a:r>
            <a:r>
              <a:rPr lang="en-IN" dirty="0" smtClean="0"/>
              <a:t> </a:t>
            </a:r>
            <a:r>
              <a:rPr lang="en-IN" dirty="0"/>
              <a:t>Singh	</a:t>
            </a:r>
            <a:r>
              <a:rPr lang="en-IN" dirty="0" smtClean="0"/>
              <a:t>		Poetry</a:t>
            </a:r>
            <a:endParaRPr lang="en-IN" dirty="0"/>
          </a:p>
          <a:p>
            <a:r>
              <a:rPr lang="en-IN" dirty="0"/>
              <a:t>2016	</a:t>
            </a:r>
            <a:r>
              <a:rPr lang="en-IN" dirty="0" err="1"/>
              <a:t>Cheta</a:t>
            </a:r>
            <a:r>
              <a:rPr lang="en-IN" dirty="0"/>
              <a:t>	</a:t>
            </a:r>
            <a:r>
              <a:rPr lang="en-IN" dirty="0" smtClean="0"/>
              <a:t>                      		 </a:t>
            </a:r>
            <a:r>
              <a:rPr lang="en-IN" dirty="0" err="1" smtClean="0"/>
              <a:t>Chhatrapal</a:t>
            </a:r>
            <a:r>
              <a:rPr lang="en-IN" dirty="0"/>
              <a:t>	</a:t>
            </a:r>
            <a:r>
              <a:rPr lang="en-IN" dirty="0" smtClean="0"/>
              <a:t>		Short </a:t>
            </a:r>
            <a:r>
              <a:rPr lang="en-IN" dirty="0"/>
              <a:t>Stories</a:t>
            </a:r>
          </a:p>
          <a:p>
            <a:r>
              <a:rPr lang="en-IN" dirty="0"/>
              <a:t>2017	</a:t>
            </a:r>
            <a:r>
              <a:rPr lang="en-IN" dirty="0" err="1"/>
              <a:t>Banna</a:t>
            </a:r>
            <a:r>
              <a:rPr lang="en-IN" dirty="0"/>
              <a:t>	</a:t>
            </a:r>
            <a:r>
              <a:rPr lang="en-IN" dirty="0" smtClean="0"/>
              <a:t>                      		 </a:t>
            </a:r>
            <a:r>
              <a:rPr lang="en-IN" dirty="0" err="1" smtClean="0"/>
              <a:t>Shiv</a:t>
            </a:r>
            <a:r>
              <a:rPr lang="en-IN" dirty="0" smtClean="0"/>
              <a:t> </a:t>
            </a:r>
            <a:r>
              <a:rPr lang="en-IN" dirty="0"/>
              <a:t>Mehta	</a:t>
            </a:r>
            <a:r>
              <a:rPr lang="en-IN" dirty="0" smtClean="0"/>
              <a:t>		Short </a:t>
            </a:r>
            <a:r>
              <a:rPr lang="en-IN" dirty="0"/>
              <a:t>Stories</a:t>
            </a:r>
          </a:p>
          <a:p>
            <a:r>
              <a:rPr lang="en-IN" dirty="0"/>
              <a:t>2018	</a:t>
            </a:r>
            <a:r>
              <a:rPr lang="en-IN" dirty="0" err="1"/>
              <a:t>Bhagirath</a:t>
            </a:r>
            <a:r>
              <a:rPr lang="en-IN" dirty="0"/>
              <a:t>	</a:t>
            </a:r>
            <a:r>
              <a:rPr lang="en-IN" dirty="0" smtClean="0"/>
              <a:t>                      	 </a:t>
            </a:r>
            <a:r>
              <a:rPr lang="en-IN" dirty="0" err="1" smtClean="0"/>
              <a:t>Inderjeet</a:t>
            </a:r>
            <a:r>
              <a:rPr lang="en-IN" dirty="0" smtClean="0"/>
              <a:t> </a:t>
            </a:r>
            <a:r>
              <a:rPr lang="en-IN" dirty="0" err="1"/>
              <a:t>Kesar</a:t>
            </a:r>
            <a:r>
              <a:rPr lang="en-IN" dirty="0"/>
              <a:t>	</a:t>
            </a:r>
            <a:r>
              <a:rPr lang="en-IN" dirty="0" smtClean="0"/>
              <a:t>		Novel</a:t>
            </a:r>
            <a:r>
              <a:rPr lang="en-IN" dirty="0"/>
              <a:t>	</a:t>
            </a:r>
            <a:endParaRPr lang="en-IN" dirty="0" smtClean="0"/>
          </a:p>
          <a:p>
            <a:r>
              <a:rPr lang="en-IN" dirty="0" smtClean="0"/>
              <a:t>2019   </a:t>
            </a:r>
            <a:r>
              <a:rPr lang="en-IN" dirty="0" err="1" smtClean="0"/>
              <a:t>Bandaralta</a:t>
            </a:r>
            <a:r>
              <a:rPr lang="en-IN" dirty="0" smtClean="0"/>
              <a:t> </a:t>
            </a:r>
            <a:r>
              <a:rPr lang="en-IN" dirty="0" err="1"/>
              <a:t>Darpan</a:t>
            </a:r>
            <a:r>
              <a:rPr lang="en-IN" dirty="0"/>
              <a:t>	</a:t>
            </a:r>
            <a:r>
              <a:rPr lang="en-IN" dirty="0" smtClean="0"/>
              <a:t>    	Om </a:t>
            </a:r>
            <a:r>
              <a:rPr lang="en-IN" dirty="0"/>
              <a:t>Sharma </a:t>
            </a:r>
            <a:r>
              <a:rPr lang="en-IN" dirty="0" err="1" smtClean="0"/>
              <a:t>Jandriari</a:t>
            </a:r>
            <a:r>
              <a:rPr lang="en-IN" dirty="0" smtClean="0"/>
              <a:t>		 Essays</a:t>
            </a:r>
            <a:endParaRPr lang="en-IN" dirty="0"/>
          </a:p>
          <a:p>
            <a:endParaRPr lang="en-IN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16525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E01221-2B0A-F14F-ADB0-4B6BA6C18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70" y="345247"/>
            <a:ext cx="10515600" cy="1325563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Kashmiri </a:t>
            </a:r>
            <a:r>
              <a:rPr lang="en-IN" b="1" u="sng" dirty="0" smtClean="0">
                <a:solidFill>
                  <a:srgbClr val="FF0000"/>
                </a:solidFill>
              </a:rPr>
              <a:t>Language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4B13FC-E4FB-AA4F-AC33-B269493AB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209" y="1552591"/>
            <a:ext cx="10414967" cy="3960843"/>
          </a:xfrm>
        </p:spPr>
        <p:txBody>
          <a:bodyPr/>
          <a:lstStyle/>
          <a:p>
            <a:r>
              <a:rPr lang="en-IN" dirty="0"/>
              <a:t>Origin: Kashmiri is a Dardic language, it also has Indo Aryan and Indo Iranian features</a:t>
            </a:r>
          </a:p>
          <a:p>
            <a:r>
              <a:rPr lang="en-IN" dirty="0"/>
              <a:t>12 </a:t>
            </a:r>
            <a:r>
              <a:rPr lang="en-IN" dirty="0" err="1"/>
              <a:t>th</a:t>
            </a:r>
            <a:r>
              <a:rPr lang="en-IN" dirty="0"/>
              <a:t> century </a:t>
            </a:r>
            <a:r>
              <a:rPr lang="en-IN" b="1" dirty="0" err="1"/>
              <a:t>Mahanaya</a:t>
            </a:r>
            <a:r>
              <a:rPr lang="en-IN" b="1" dirty="0"/>
              <a:t> </a:t>
            </a:r>
            <a:r>
              <a:rPr lang="en-IN" b="1" dirty="0" err="1"/>
              <a:t>Prakasha</a:t>
            </a:r>
            <a:r>
              <a:rPr lang="en-IN" b="1" dirty="0"/>
              <a:t> by </a:t>
            </a:r>
            <a:r>
              <a:rPr lang="en-IN" b="1" dirty="0" err="1"/>
              <a:t>Rajanaka</a:t>
            </a:r>
            <a:r>
              <a:rPr lang="en-IN" b="1" dirty="0"/>
              <a:t> </a:t>
            </a:r>
            <a:r>
              <a:rPr lang="en-IN" b="1" dirty="0" err="1"/>
              <a:t>Shitkantha</a:t>
            </a:r>
            <a:endParaRPr lang="en-IN" b="1" dirty="0"/>
          </a:p>
          <a:p>
            <a:r>
              <a:rPr lang="en-IN" dirty="0"/>
              <a:t>14 century Lal </a:t>
            </a:r>
            <a:r>
              <a:rPr lang="en-IN" dirty="0" err="1"/>
              <a:t>D</a:t>
            </a:r>
            <a:r>
              <a:rPr lang="en-IN" dirty="0" err="1" smtClean="0"/>
              <a:t>ed</a:t>
            </a:r>
            <a:r>
              <a:rPr lang="en-IN" dirty="0" smtClean="0"/>
              <a:t> </a:t>
            </a:r>
            <a:r>
              <a:rPr lang="en-IN" dirty="0"/>
              <a:t>, spiritual poet and Saint.</a:t>
            </a:r>
          </a:p>
          <a:p>
            <a:r>
              <a:rPr lang="en-IN" dirty="0"/>
              <a:t>2011 census- 7million speakers of Kashmiri</a:t>
            </a:r>
          </a:p>
          <a:p>
            <a:r>
              <a:rPr lang="en-IN" dirty="0"/>
              <a:t>Script- </a:t>
            </a:r>
            <a:r>
              <a:rPr lang="en-IN" dirty="0" err="1"/>
              <a:t>Devnagri</a:t>
            </a:r>
            <a:r>
              <a:rPr lang="en-IN" dirty="0"/>
              <a:t>, Sharda script, </a:t>
            </a:r>
            <a:r>
              <a:rPr lang="en-IN" dirty="0" err="1"/>
              <a:t>Perso</a:t>
            </a:r>
            <a:r>
              <a:rPr lang="en-IN" dirty="0"/>
              <a:t>- Arabic script</a:t>
            </a:r>
          </a:p>
          <a:p>
            <a:r>
              <a:rPr lang="en-IN" dirty="0"/>
              <a:t>Three main dialects:- </a:t>
            </a:r>
            <a:r>
              <a:rPr lang="en-IN" dirty="0" err="1"/>
              <a:t>Kishtwari</a:t>
            </a:r>
            <a:r>
              <a:rPr lang="en-IN" dirty="0"/>
              <a:t>, </a:t>
            </a:r>
            <a:r>
              <a:rPr lang="en-IN" dirty="0" err="1"/>
              <a:t>Poguli</a:t>
            </a:r>
            <a:r>
              <a:rPr lang="en-IN" dirty="0"/>
              <a:t>, </a:t>
            </a:r>
            <a:r>
              <a:rPr lang="en-IN" dirty="0" err="1"/>
              <a:t>Rambani</a:t>
            </a:r>
            <a:endParaRPr lang="en-IN" dirty="0"/>
          </a:p>
          <a:p>
            <a:r>
              <a:rPr lang="en-IN" dirty="0"/>
              <a:t>Nouns : Gender, number, case</a:t>
            </a:r>
          </a:p>
          <a:p>
            <a:endParaRPr lang="en-IN" dirty="0"/>
          </a:p>
          <a:p>
            <a:endParaRPr lang="en-IN" dirty="0"/>
          </a:p>
          <a:p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956" y="2878154"/>
            <a:ext cx="3482670" cy="39461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61331" y="6436645"/>
            <a:ext cx="1984248" cy="374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Lal Ded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12991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849098-0016-524B-B077-5AC443A61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602" y="169817"/>
            <a:ext cx="11082479" cy="986135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Kashmiri Literature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A9C16C0-60FD-3E4C-B2C4-F75A085E3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434" y="1358537"/>
            <a:ext cx="7665285" cy="5172892"/>
          </a:xfrm>
        </p:spPr>
        <p:txBody>
          <a:bodyPr>
            <a:normAutofit fontScale="77500" lnSpcReduction="20000"/>
          </a:bodyPr>
          <a:lstStyle/>
          <a:p>
            <a:r>
              <a:rPr lang="en-US" sz="3400" dirty="0"/>
              <a:t>The use of the Kashmiri language began with the </a:t>
            </a:r>
            <a:r>
              <a:rPr lang="en-US" sz="3400" b="1" dirty="0"/>
              <a:t>poet </a:t>
            </a:r>
            <a:r>
              <a:rPr lang="en-US" sz="3400" b="1" dirty="0" err="1"/>
              <a:t>Lalleshvari</a:t>
            </a:r>
            <a:r>
              <a:rPr lang="en-US" sz="3400" b="1" dirty="0"/>
              <a:t> or Lal Ded </a:t>
            </a:r>
            <a:r>
              <a:rPr lang="en-US" sz="3400" dirty="0"/>
              <a:t>(14th century), who wrote mystical verses. Similarly, </a:t>
            </a:r>
            <a:r>
              <a:rPr lang="en-US" sz="3400" b="1" dirty="0" err="1" smtClean="0"/>
              <a:t>Nund</a:t>
            </a:r>
            <a:r>
              <a:rPr lang="en-US" sz="3400" b="1" dirty="0" smtClean="0"/>
              <a:t> </a:t>
            </a:r>
            <a:r>
              <a:rPr lang="en-US" sz="3400" b="1" dirty="0" err="1"/>
              <a:t>Reshi</a:t>
            </a:r>
            <a:r>
              <a:rPr lang="en-US" sz="3400" b="1" dirty="0"/>
              <a:t> </a:t>
            </a:r>
            <a:r>
              <a:rPr lang="en-US" sz="3400" dirty="0"/>
              <a:t>wrote powerful poetry like his senior Lal Ded. </a:t>
            </a:r>
          </a:p>
          <a:p>
            <a:r>
              <a:rPr lang="en-US" sz="3400" dirty="0"/>
              <a:t>Later, came </a:t>
            </a:r>
            <a:r>
              <a:rPr lang="en-US" sz="3400" dirty="0" err="1"/>
              <a:t>Habba</a:t>
            </a:r>
            <a:r>
              <a:rPr lang="en-US" sz="3400" dirty="0"/>
              <a:t> </a:t>
            </a:r>
            <a:r>
              <a:rPr lang="en-US" sz="3400" dirty="0" err="1"/>
              <a:t>Khatun</a:t>
            </a:r>
            <a:r>
              <a:rPr lang="en-US" sz="3400" dirty="0"/>
              <a:t> (16th century) with her lol style. </a:t>
            </a:r>
          </a:p>
          <a:p>
            <a:r>
              <a:rPr lang="en-US" sz="3400" dirty="0"/>
              <a:t>Other major names </a:t>
            </a:r>
            <a:r>
              <a:rPr lang="en-US" sz="3400" dirty="0" smtClean="0"/>
              <a:t>are:</a:t>
            </a:r>
          </a:p>
          <a:p>
            <a:r>
              <a:rPr lang="en-US" sz="3400" dirty="0" smtClean="0"/>
              <a:t> </a:t>
            </a:r>
            <a:r>
              <a:rPr lang="en-US" sz="3400" b="1" dirty="0" err="1"/>
              <a:t>Rupa</a:t>
            </a:r>
            <a:r>
              <a:rPr lang="en-US" sz="3400" b="1" dirty="0"/>
              <a:t> </a:t>
            </a:r>
            <a:r>
              <a:rPr lang="en-US" sz="3400" b="1" dirty="0" err="1"/>
              <a:t>Bhavani</a:t>
            </a:r>
            <a:r>
              <a:rPr lang="en-US" sz="3400" b="1" dirty="0"/>
              <a:t> (1621–1721), </a:t>
            </a:r>
            <a:r>
              <a:rPr lang="en-US" sz="3400" b="1" dirty="0" err="1"/>
              <a:t>Arnimal</a:t>
            </a:r>
            <a:r>
              <a:rPr lang="en-US" sz="3400" b="1" dirty="0"/>
              <a:t> (d. 1800), Mahmud </a:t>
            </a:r>
            <a:r>
              <a:rPr lang="en-US" sz="3400" b="1" dirty="0" err="1"/>
              <a:t>Gami</a:t>
            </a:r>
            <a:r>
              <a:rPr lang="en-US" sz="3400" b="1" dirty="0"/>
              <a:t> (1765–1855), </a:t>
            </a:r>
            <a:r>
              <a:rPr lang="en-US" sz="3400" b="1" dirty="0" err="1"/>
              <a:t>Rasul</a:t>
            </a:r>
            <a:r>
              <a:rPr lang="en-US" sz="3400" b="1" dirty="0"/>
              <a:t> Mir (d. 1870), </a:t>
            </a:r>
            <a:r>
              <a:rPr lang="en-US" sz="3400" b="1" dirty="0" err="1"/>
              <a:t>Paramananda</a:t>
            </a:r>
            <a:r>
              <a:rPr lang="en-US" sz="3400" b="1" dirty="0"/>
              <a:t> (1791–1864), </a:t>
            </a:r>
            <a:r>
              <a:rPr lang="en-US" sz="3400" b="1" dirty="0" err="1"/>
              <a:t>Maqbool</a:t>
            </a:r>
            <a:r>
              <a:rPr lang="en-US" sz="3400" b="1" dirty="0"/>
              <a:t> Shah </a:t>
            </a:r>
            <a:r>
              <a:rPr lang="en-US" sz="3400" b="1" dirty="0" err="1"/>
              <a:t>Kralawari</a:t>
            </a:r>
            <a:r>
              <a:rPr lang="en-US" sz="3400" b="1" dirty="0"/>
              <a:t> (1820–1976). </a:t>
            </a:r>
            <a:endParaRPr lang="en-US" sz="3400" b="1" dirty="0" smtClean="0"/>
          </a:p>
          <a:p>
            <a:r>
              <a:rPr lang="en-US" sz="3400" dirty="0" smtClean="0"/>
              <a:t>Sufi </a:t>
            </a:r>
            <a:r>
              <a:rPr lang="en-US" sz="3400" dirty="0"/>
              <a:t>poets like </a:t>
            </a:r>
            <a:r>
              <a:rPr lang="en-US" sz="3400" b="1" dirty="0" err="1"/>
              <a:t>Shamas</a:t>
            </a:r>
            <a:r>
              <a:rPr lang="en-US" sz="3400" b="1" dirty="0"/>
              <a:t> Fakir, </a:t>
            </a:r>
            <a:r>
              <a:rPr lang="en-US" sz="3400" b="1" dirty="0" err="1"/>
              <a:t>Wahab</a:t>
            </a:r>
            <a:r>
              <a:rPr lang="en-US" sz="3400" b="1" dirty="0"/>
              <a:t> </a:t>
            </a:r>
            <a:r>
              <a:rPr lang="en-US" sz="3400" b="1" dirty="0" err="1"/>
              <a:t>Khar</a:t>
            </a:r>
            <a:r>
              <a:rPr lang="en-US" sz="3400" b="1" dirty="0"/>
              <a:t>, </a:t>
            </a:r>
            <a:r>
              <a:rPr lang="en-US" sz="3400" b="1" dirty="0" err="1"/>
              <a:t>Soch</a:t>
            </a:r>
            <a:r>
              <a:rPr lang="en-US" sz="3400" b="1" dirty="0"/>
              <a:t> </a:t>
            </a:r>
            <a:r>
              <a:rPr lang="en-US" sz="3400" b="1" dirty="0" err="1"/>
              <a:t>Kral</a:t>
            </a:r>
            <a:r>
              <a:rPr lang="en-US" sz="3400" b="1" dirty="0"/>
              <a:t>, </a:t>
            </a:r>
            <a:r>
              <a:rPr lang="en-US" sz="3400" b="1" dirty="0" err="1"/>
              <a:t>Samad</a:t>
            </a:r>
            <a:r>
              <a:rPr lang="en-US" sz="3400" b="1" dirty="0"/>
              <a:t> Mir, </a:t>
            </a:r>
            <a:r>
              <a:rPr lang="en-US" sz="3400" dirty="0"/>
              <a:t>and</a:t>
            </a:r>
            <a:r>
              <a:rPr lang="en-US" sz="3400" b="1" dirty="0"/>
              <a:t> </a:t>
            </a:r>
            <a:r>
              <a:rPr lang="en-US" sz="3400" b="1" dirty="0" err="1"/>
              <a:t>Ahad</a:t>
            </a:r>
            <a:r>
              <a:rPr lang="en-US" sz="3400" b="1" dirty="0"/>
              <a:t> </a:t>
            </a:r>
            <a:r>
              <a:rPr lang="en-US" sz="3400" b="1" dirty="0" err="1"/>
              <a:t>Zargar</a:t>
            </a:r>
            <a:r>
              <a:rPr lang="en-US" sz="3400" b="1" dirty="0"/>
              <a:t>. </a:t>
            </a:r>
            <a:endParaRPr lang="en-US" sz="3400" b="1" dirty="0" smtClean="0"/>
          </a:p>
          <a:p>
            <a:r>
              <a:rPr lang="en-US" sz="3400" dirty="0" smtClean="0"/>
              <a:t>Among </a:t>
            </a:r>
            <a:r>
              <a:rPr lang="en-US" sz="3400" dirty="0"/>
              <a:t>modern poets are </a:t>
            </a:r>
            <a:r>
              <a:rPr lang="en-US" sz="3400" b="1" dirty="0"/>
              <a:t>Ghulam Ahmad </a:t>
            </a:r>
            <a:r>
              <a:rPr lang="en-US" sz="3400" b="1" dirty="0" err="1"/>
              <a:t>Mahjur</a:t>
            </a:r>
            <a:r>
              <a:rPr lang="en-US" sz="3400" b="1" dirty="0"/>
              <a:t> (1885–1952), Abdul </a:t>
            </a:r>
            <a:r>
              <a:rPr lang="en-US" sz="3400" b="1" dirty="0" err="1"/>
              <a:t>Ahad</a:t>
            </a:r>
            <a:r>
              <a:rPr lang="en-US" sz="3400" b="1" dirty="0"/>
              <a:t> Azad (1903–1948), and </a:t>
            </a:r>
            <a:r>
              <a:rPr lang="en-US" sz="3400" b="1" dirty="0" err="1"/>
              <a:t>Zinda</a:t>
            </a:r>
            <a:r>
              <a:rPr lang="en-US" sz="3400" b="1" dirty="0"/>
              <a:t> </a:t>
            </a:r>
            <a:r>
              <a:rPr lang="en-US" sz="3400" b="1" dirty="0" err="1"/>
              <a:t>Kaul</a:t>
            </a:r>
            <a:r>
              <a:rPr lang="en-US" sz="3400" b="1" dirty="0"/>
              <a:t> (1884–1965</a:t>
            </a:r>
            <a:r>
              <a:rPr lang="en-US" sz="3400" b="1" dirty="0" smtClean="0"/>
              <a:t>).</a:t>
            </a:r>
            <a:endParaRPr lang="en-US" sz="3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4738" y="82296"/>
            <a:ext cx="3784282" cy="30205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4738" y="3381905"/>
            <a:ext cx="3784282" cy="343814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019890" y="6182140"/>
            <a:ext cx="2093976" cy="512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Habba</a:t>
            </a:r>
            <a:r>
              <a:rPr lang="en-US" dirty="0" smtClean="0"/>
              <a:t> </a:t>
            </a:r>
            <a:r>
              <a:rPr lang="en-US" dirty="0" err="1" smtClean="0"/>
              <a:t>Khatoon</a:t>
            </a:r>
            <a:endParaRPr lang="en-IN" dirty="0"/>
          </a:p>
        </p:txBody>
      </p:sp>
      <p:sp>
        <p:nvSpPr>
          <p:cNvPr id="8" name="Rectangle 7"/>
          <p:cNvSpPr/>
          <p:nvPr/>
        </p:nvSpPr>
        <p:spPr>
          <a:xfrm>
            <a:off x="8383383" y="2592920"/>
            <a:ext cx="3366991" cy="301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Roopa</a:t>
            </a:r>
            <a:r>
              <a:rPr lang="en-US" dirty="0" smtClean="0"/>
              <a:t> Bhawani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161723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376" y="740664"/>
            <a:ext cx="10981895" cy="5349240"/>
          </a:xfrm>
        </p:spPr>
        <p:txBody>
          <a:bodyPr>
            <a:noAutofit/>
          </a:bodyPr>
          <a:lstStyle/>
          <a:p>
            <a:r>
              <a:rPr lang="en-IN" sz="2800" dirty="0" smtClean="0"/>
              <a:t>Since 1950, new writers emerged with great enthusiasm for their mother tongue.</a:t>
            </a:r>
          </a:p>
          <a:p>
            <a:r>
              <a:rPr lang="en-IN" sz="2800" dirty="0" err="1" smtClean="0"/>
              <a:t>Dinanath</a:t>
            </a:r>
            <a:r>
              <a:rPr lang="en-IN" sz="2800" dirty="0" smtClean="0"/>
              <a:t> </a:t>
            </a:r>
            <a:r>
              <a:rPr lang="en-IN" sz="2800" dirty="0" err="1"/>
              <a:t>Nadim</a:t>
            </a:r>
            <a:r>
              <a:rPr lang="en-IN" sz="2800" dirty="0"/>
              <a:t> (1916–1988), Rahman </a:t>
            </a:r>
            <a:r>
              <a:rPr lang="en-IN" sz="2800" dirty="0" err="1"/>
              <a:t>Rahi</a:t>
            </a:r>
            <a:r>
              <a:rPr lang="en-IN" sz="2800" dirty="0"/>
              <a:t>, Ghulam </a:t>
            </a:r>
            <a:r>
              <a:rPr lang="en-IN" sz="2800" dirty="0" err="1"/>
              <a:t>Nabi</a:t>
            </a:r>
            <a:r>
              <a:rPr lang="en-IN" sz="2800" dirty="0"/>
              <a:t> </a:t>
            </a:r>
            <a:r>
              <a:rPr lang="en-IN" sz="2800" dirty="0" err="1"/>
              <a:t>Firaq</a:t>
            </a:r>
            <a:r>
              <a:rPr lang="en-IN" sz="2800" dirty="0"/>
              <a:t>, Ali Muhammed </a:t>
            </a:r>
            <a:r>
              <a:rPr lang="en-IN" sz="2800" dirty="0" err="1"/>
              <a:t>Shahbaz</a:t>
            </a:r>
            <a:r>
              <a:rPr lang="en-IN" sz="2800" dirty="0"/>
              <a:t>, </a:t>
            </a:r>
            <a:r>
              <a:rPr lang="en-IN" sz="2800" dirty="0" err="1"/>
              <a:t>Mushtaq</a:t>
            </a:r>
            <a:r>
              <a:rPr lang="en-IN" sz="2800" dirty="0"/>
              <a:t> Kashmiri, Amin </a:t>
            </a:r>
            <a:r>
              <a:rPr lang="en-IN" sz="2800" dirty="0" err="1"/>
              <a:t>Kamil</a:t>
            </a:r>
            <a:r>
              <a:rPr lang="en-IN" sz="2800" dirty="0"/>
              <a:t> (1923-) [1], Ali </a:t>
            </a:r>
            <a:r>
              <a:rPr lang="en-IN" sz="2800" dirty="0" err="1"/>
              <a:t>Mohd</a:t>
            </a:r>
            <a:r>
              <a:rPr lang="en-IN" sz="2800" dirty="0"/>
              <a:t> Lone, Akhtar </a:t>
            </a:r>
            <a:r>
              <a:rPr lang="en-IN" sz="2800" dirty="0" err="1"/>
              <a:t>Mohiuddin</a:t>
            </a:r>
            <a:r>
              <a:rPr lang="en-IN" sz="2800" dirty="0"/>
              <a:t>, </a:t>
            </a:r>
            <a:r>
              <a:rPr lang="en-IN" sz="2800" dirty="0" err="1"/>
              <a:t>Som</a:t>
            </a:r>
            <a:r>
              <a:rPr lang="en-IN" sz="2800" dirty="0"/>
              <a:t> </a:t>
            </a:r>
            <a:r>
              <a:rPr lang="en-IN" sz="2800" dirty="0" err="1"/>
              <a:t>Nath</a:t>
            </a:r>
            <a:r>
              <a:rPr lang="en-IN" sz="2800" dirty="0"/>
              <a:t> </a:t>
            </a:r>
            <a:r>
              <a:rPr lang="en-IN" sz="2800" dirty="0" err="1"/>
              <a:t>Zutshi</a:t>
            </a:r>
            <a:r>
              <a:rPr lang="en-IN" sz="2800" dirty="0"/>
              <a:t>, </a:t>
            </a:r>
            <a:r>
              <a:rPr lang="en-IN" sz="2800" dirty="0" err="1"/>
              <a:t>Muzaffar</a:t>
            </a:r>
            <a:r>
              <a:rPr lang="en-IN" sz="2800" dirty="0"/>
              <a:t> </a:t>
            </a:r>
            <a:r>
              <a:rPr lang="en-IN" sz="2800" dirty="0" err="1"/>
              <a:t>Aazim</a:t>
            </a:r>
            <a:r>
              <a:rPr lang="en-IN" sz="2800" dirty="0"/>
              <a:t> [2], and </a:t>
            </a:r>
            <a:r>
              <a:rPr lang="en-IN" sz="2800" dirty="0" err="1"/>
              <a:t>Sarvanand</a:t>
            </a:r>
            <a:r>
              <a:rPr lang="en-IN" sz="2800" dirty="0"/>
              <a:t> </a:t>
            </a:r>
            <a:r>
              <a:rPr lang="en-IN" sz="2800" dirty="0" err="1"/>
              <a:t>Kaul</a:t>
            </a:r>
            <a:r>
              <a:rPr lang="en-IN" sz="2800" dirty="0"/>
              <a:t> </a:t>
            </a:r>
            <a:r>
              <a:rPr lang="en-IN" sz="2800" dirty="0" smtClean="0"/>
              <a:t>'</a:t>
            </a:r>
            <a:r>
              <a:rPr lang="en-IN" sz="2800" dirty="0" err="1" smtClean="0"/>
              <a:t>Premi</a:t>
            </a:r>
            <a:r>
              <a:rPr lang="en-IN" sz="2800" dirty="0" smtClean="0"/>
              <a:t>‘ are among that generation.</a:t>
            </a:r>
          </a:p>
          <a:p>
            <a:r>
              <a:rPr lang="en-IN" sz="2800" dirty="0" smtClean="0"/>
              <a:t>Later on, Hari </a:t>
            </a:r>
            <a:r>
              <a:rPr lang="en-IN" sz="2800" dirty="0"/>
              <a:t>Krishan </a:t>
            </a:r>
            <a:r>
              <a:rPr lang="en-IN" sz="2800" dirty="0" err="1"/>
              <a:t>Kaul</a:t>
            </a:r>
            <a:r>
              <a:rPr lang="en-IN" sz="2800" dirty="0"/>
              <a:t>, </a:t>
            </a:r>
            <a:r>
              <a:rPr lang="en-IN" sz="2800" dirty="0" err="1"/>
              <a:t>Majrooh</a:t>
            </a:r>
            <a:r>
              <a:rPr lang="en-IN" sz="2800" dirty="0"/>
              <a:t> Rashid, </a:t>
            </a:r>
            <a:r>
              <a:rPr lang="en-IN" sz="2800" dirty="0" err="1"/>
              <a:t>Rattanlal</a:t>
            </a:r>
            <a:r>
              <a:rPr lang="en-IN" sz="2800" dirty="0"/>
              <a:t> </a:t>
            </a:r>
            <a:r>
              <a:rPr lang="en-IN" sz="2800" dirty="0" err="1"/>
              <a:t>Shant</a:t>
            </a:r>
            <a:r>
              <a:rPr lang="en-IN" sz="2800" dirty="0"/>
              <a:t>, </a:t>
            </a:r>
            <a:r>
              <a:rPr lang="en-IN" sz="2800" dirty="0" err="1"/>
              <a:t>Hirdhey</a:t>
            </a:r>
            <a:r>
              <a:rPr lang="en-IN" sz="2800" dirty="0"/>
              <a:t> </a:t>
            </a:r>
            <a:r>
              <a:rPr lang="en-IN" sz="2800" dirty="0" err="1"/>
              <a:t>Kaul</a:t>
            </a:r>
            <a:r>
              <a:rPr lang="en-IN" sz="2800" dirty="0"/>
              <a:t> Bharti, </a:t>
            </a:r>
            <a:r>
              <a:rPr lang="en-IN" sz="2800" dirty="0" err="1"/>
              <a:t>Rafiq</a:t>
            </a:r>
            <a:r>
              <a:rPr lang="en-IN" sz="2800" dirty="0"/>
              <a:t> </a:t>
            </a:r>
            <a:r>
              <a:rPr lang="en-IN" sz="2800" dirty="0" err="1"/>
              <a:t>Raaz</a:t>
            </a:r>
            <a:r>
              <a:rPr lang="en-IN" sz="2800" dirty="0"/>
              <a:t>, Tariq </a:t>
            </a:r>
            <a:r>
              <a:rPr lang="en-IN" sz="2800" dirty="0" err="1"/>
              <a:t>Shehraz</a:t>
            </a:r>
            <a:r>
              <a:rPr lang="en-IN" sz="2800" dirty="0"/>
              <a:t>, </a:t>
            </a:r>
            <a:r>
              <a:rPr lang="en-IN" sz="2800" dirty="0" err="1"/>
              <a:t>Shafi</a:t>
            </a:r>
            <a:r>
              <a:rPr lang="en-IN" sz="2800" dirty="0"/>
              <a:t> </a:t>
            </a:r>
            <a:r>
              <a:rPr lang="en-IN" sz="2800" dirty="0" err="1"/>
              <a:t>Shauq</a:t>
            </a:r>
            <a:r>
              <a:rPr lang="en-IN" sz="2800" dirty="0"/>
              <a:t>, </a:t>
            </a:r>
            <a:r>
              <a:rPr lang="en-IN" sz="2800" dirty="0" err="1"/>
              <a:t>Nazir</a:t>
            </a:r>
            <a:r>
              <a:rPr lang="en-IN" sz="2800" dirty="0"/>
              <a:t> Jahangir, M H </a:t>
            </a:r>
            <a:r>
              <a:rPr lang="en-IN" sz="2800" dirty="0" err="1"/>
              <a:t>Zaffar</a:t>
            </a:r>
            <a:r>
              <a:rPr lang="en-IN" sz="2800" dirty="0"/>
              <a:t>, </a:t>
            </a:r>
            <a:r>
              <a:rPr lang="en-IN" sz="2800" dirty="0" err="1"/>
              <a:t>Shenaz</a:t>
            </a:r>
            <a:r>
              <a:rPr lang="en-IN" sz="2800" dirty="0"/>
              <a:t> </a:t>
            </a:r>
            <a:r>
              <a:rPr lang="en-IN" sz="2800" dirty="0" err="1"/>
              <a:t>Rashid,Shabir</a:t>
            </a:r>
            <a:r>
              <a:rPr lang="en-IN" sz="2800" dirty="0"/>
              <a:t> Ahmad </a:t>
            </a:r>
            <a:r>
              <a:rPr lang="en-IN" sz="2800" dirty="0" err="1"/>
              <a:t>Shabir</a:t>
            </a:r>
            <a:r>
              <a:rPr lang="en-IN" sz="2800" dirty="0"/>
              <a:t>, </a:t>
            </a:r>
            <a:r>
              <a:rPr lang="en-IN" sz="2800" dirty="0" err="1"/>
              <a:t>Nisar</a:t>
            </a:r>
            <a:r>
              <a:rPr lang="en-IN" sz="2800" dirty="0"/>
              <a:t> </a:t>
            </a:r>
            <a:r>
              <a:rPr lang="en-IN" sz="2800" dirty="0" err="1"/>
              <a:t>Azam,Javaid</a:t>
            </a:r>
            <a:r>
              <a:rPr lang="en-IN" sz="2800" dirty="0"/>
              <a:t> Anwar, </a:t>
            </a:r>
            <a:r>
              <a:rPr lang="en-IN" sz="2800" dirty="0" err="1"/>
              <a:t>Shabir</a:t>
            </a:r>
            <a:r>
              <a:rPr lang="en-IN" sz="2800" dirty="0"/>
              <a:t> </a:t>
            </a:r>
            <a:r>
              <a:rPr lang="en-IN" sz="2800" dirty="0" err="1"/>
              <a:t>Magami</a:t>
            </a:r>
            <a:r>
              <a:rPr lang="en-IN" sz="2800" dirty="0" smtClean="0"/>
              <a:t>,', </a:t>
            </a:r>
            <a:r>
              <a:rPr lang="en-IN" sz="2800" dirty="0"/>
              <a:t>Moti Lal </a:t>
            </a:r>
            <a:r>
              <a:rPr lang="en-IN" sz="2800" dirty="0" err="1"/>
              <a:t>Kemmu</a:t>
            </a:r>
            <a:r>
              <a:rPr lang="en-IN" sz="2800" dirty="0"/>
              <a:t> (playwright</a:t>
            </a:r>
            <a:r>
              <a:rPr lang="en-IN" sz="2800" dirty="0" smtClean="0"/>
              <a:t>)., Aziz </a:t>
            </a:r>
            <a:r>
              <a:rPr lang="en-IN" sz="2800" dirty="0" err="1" smtClean="0"/>
              <a:t>Hajini</a:t>
            </a:r>
            <a:r>
              <a:rPr lang="en-IN" sz="2800" dirty="0" smtClean="0"/>
              <a:t>.</a:t>
            </a:r>
          </a:p>
          <a:p>
            <a:r>
              <a:rPr lang="en-US" dirty="0" smtClean="0"/>
              <a:t>Kashmiri Folk tales by Rev. J. Hinton Knowles (in English)</a:t>
            </a:r>
            <a:endParaRPr lang="en-IN" sz="2800" dirty="0"/>
          </a:p>
          <a:p>
            <a:pPr marL="0" indent="0">
              <a:buNone/>
            </a:pP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xmlns="" val="247863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27DFAD2-1BEA-4909-8568-FD2CECB4B8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079"/>
          <a:stretch/>
        </p:blipFill>
        <p:spPr>
          <a:xfrm>
            <a:off x="999141" y="3786190"/>
            <a:ext cx="10145144" cy="30718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3A70ECF-00E3-4C84-A455-7F922FA3762C}"/>
              </a:ext>
            </a:extLst>
          </p:cNvPr>
          <p:cNvSpPr txBox="1"/>
          <p:nvPr/>
        </p:nvSpPr>
        <p:spPr>
          <a:xfrm>
            <a:off x="2639616" y="692696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endParaRPr lang="en-IN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DFA9EF5-5BD3-4D33-9934-6EF8717705CC}"/>
              </a:ext>
            </a:extLst>
          </p:cNvPr>
          <p:cNvSpPr txBox="1"/>
          <p:nvPr/>
        </p:nvSpPr>
        <p:spPr>
          <a:xfrm>
            <a:off x="2000221" y="1939444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IN" sz="2800" dirty="0" smtClean="0">
                <a:solidFill>
                  <a:schemeClr val="accent2"/>
                </a:solidFill>
                <a:latin typeface="Calibri"/>
              </a:rPr>
              <a:t>EK </a:t>
            </a:r>
            <a:r>
              <a:rPr lang="en-IN" sz="2800" dirty="0">
                <a:solidFill>
                  <a:schemeClr val="accent2"/>
                </a:solidFill>
                <a:latin typeface="Calibri"/>
              </a:rPr>
              <a:t>BHARAT </a:t>
            </a:r>
            <a:r>
              <a:rPr lang="en-IN" sz="2800" dirty="0">
                <a:latin typeface="Calibri"/>
              </a:rPr>
              <a:t>SHRESHTHA</a:t>
            </a:r>
            <a:r>
              <a:rPr lang="en-IN" sz="28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IN" sz="2800" dirty="0">
                <a:solidFill>
                  <a:srgbClr val="00B050"/>
                </a:solidFill>
                <a:latin typeface="Calibri"/>
              </a:rPr>
              <a:t>BHARAT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F748BE1-AEBA-4068-9841-88691C7ED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35" y="1357299"/>
            <a:ext cx="4337439" cy="5778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5608CE1-D989-4D23-813A-E80948A835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08015" y="293867"/>
            <a:ext cx="768163" cy="768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15F449D-3CE4-4F69-83BB-FDD283BE05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2227" y="174262"/>
            <a:ext cx="6572296" cy="11545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E81B133-FC54-4E4D-8B1C-9AE2DD5677E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376847" y="1142985"/>
            <a:ext cx="1243692" cy="12477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FA115207-0DCA-4044-9F3F-C05E710C2A0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62" y="1285861"/>
            <a:ext cx="1243692" cy="12477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6B24489-0D84-4272-B995-92F8B651D5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029" y="214291"/>
            <a:ext cx="1243692" cy="90838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F727675-E15A-4920-8D2C-AA4CA93D3583}"/>
              </a:ext>
            </a:extLst>
          </p:cNvPr>
          <p:cNvSpPr txBox="1"/>
          <p:nvPr/>
        </p:nvSpPr>
        <p:spPr>
          <a:xfrm>
            <a:off x="1" y="2492399"/>
            <a:ext cx="12191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hi-IN" sz="2400" b="1" dirty="0">
                <a:solidFill>
                  <a:schemeClr val="accent2"/>
                </a:solidFill>
                <a:latin typeface="Calibri"/>
                <a:cs typeface="Mangal" panose="02040503050203030202" pitchFamily="18" charset="0"/>
              </a:rPr>
              <a:t>नेहरू  युवा केंद्र संगठन</a:t>
            </a:r>
            <a:r>
              <a:rPr lang="hi-IN" sz="2400" b="1" dirty="0">
                <a:solidFill>
                  <a:srgbClr val="FFC000"/>
                </a:solidFill>
                <a:latin typeface="Calibri"/>
                <a:cs typeface="Mangal" panose="02040503050203030202" pitchFamily="18" charset="0"/>
              </a:rPr>
              <a:t>, </a:t>
            </a:r>
            <a:r>
              <a:rPr lang="hi-IN" sz="2400" b="1" dirty="0">
                <a:solidFill>
                  <a:schemeClr val="accent2"/>
                </a:solidFill>
                <a:latin typeface="Calibri"/>
                <a:cs typeface="Mangal" panose="02040503050203030202" pitchFamily="18" charset="0"/>
              </a:rPr>
              <a:t>जम्मू -कश्मीरऔर लद्दाख केंद्र शासित प्रदेश</a:t>
            </a:r>
          </a:p>
          <a:p>
            <a:pPr algn="ctr" defTabSz="914400"/>
            <a:r>
              <a:rPr lang="en-IN" sz="3200" b="1" dirty="0">
                <a:solidFill>
                  <a:srgbClr val="92D050"/>
                </a:solidFill>
                <a:latin typeface="Calibri"/>
              </a:rPr>
              <a:t>Nehru Yuva Kendra Sangathan Jammu - Kashmir and Ladakh UT</a:t>
            </a:r>
          </a:p>
        </p:txBody>
      </p:sp>
    </p:spTree>
    <p:extLst>
      <p:ext uri="{BB962C8B-B14F-4D97-AF65-F5344CB8AC3E}">
        <p14:creationId xmlns="" xmlns:p14="http://schemas.microsoft.com/office/powerpoint/2010/main" val="19840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656" y="795528"/>
            <a:ext cx="11027615" cy="5294376"/>
          </a:xfrm>
        </p:spPr>
        <p:txBody>
          <a:bodyPr/>
          <a:lstStyle/>
          <a:p>
            <a:pPr marL="0" indent="0">
              <a:buNone/>
            </a:pPr>
            <a:r>
              <a:rPr lang="en-IN" sz="4000" b="1" u="sng" dirty="0" smtClean="0">
                <a:solidFill>
                  <a:srgbClr val="FF0000"/>
                </a:solidFill>
              </a:rPr>
              <a:t>Journals </a:t>
            </a:r>
            <a:r>
              <a:rPr lang="en-IN" sz="4000" b="1" u="sng" dirty="0">
                <a:solidFill>
                  <a:srgbClr val="FF0000"/>
                </a:solidFill>
              </a:rPr>
              <a:t>and Magazines</a:t>
            </a:r>
          </a:p>
          <a:p>
            <a:r>
              <a:rPr lang="en-IN" sz="3200" dirty="0" err="1"/>
              <a:t>Sheeraza</a:t>
            </a:r>
            <a:r>
              <a:rPr lang="en-IN" sz="3200" dirty="0"/>
              <a:t> published by the J&amp;K Academy of Art, Culture and Languages,</a:t>
            </a:r>
          </a:p>
          <a:p>
            <a:r>
              <a:rPr lang="en-IN" sz="3200" dirty="0"/>
              <a:t> </a:t>
            </a:r>
            <a:r>
              <a:rPr lang="en-IN" sz="3200" dirty="0" err="1"/>
              <a:t>Anhar</a:t>
            </a:r>
            <a:r>
              <a:rPr lang="en-IN" sz="3200" dirty="0"/>
              <a:t> published by the </a:t>
            </a:r>
            <a:r>
              <a:rPr lang="en-IN" sz="3200" dirty="0" err="1"/>
              <a:t>Kashmirri</a:t>
            </a:r>
            <a:r>
              <a:rPr lang="en-IN" sz="3200" dirty="0"/>
              <a:t> Department of the Kashmir University, </a:t>
            </a:r>
          </a:p>
          <a:p>
            <a:r>
              <a:rPr lang="en-IN" sz="3200" dirty="0"/>
              <a:t> </a:t>
            </a:r>
            <a:r>
              <a:rPr lang="en-IN" sz="3200" dirty="0" err="1"/>
              <a:t>Neab</a:t>
            </a:r>
            <a:r>
              <a:rPr lang="en-IN" sz="3200" dirty="0"/>
              <a:t> International Kashmiri Magazine published from Boston,</a:t>
            </a:r>
          </a:p>
          <a:p>
            <a:r>
              <a:rPr lang="en-IN" sz="3200" dirty="0" err="1"/>
              <a:t>Vaakh</a:t>
            </a:r>
            <a:r>
              <a:rPr lang="en-IN" sz="3200" dirty="0"/>
              <a:t> an independent publication and </a:t>
            </a:r>
            <a:r>
              <a:rPr lang="en-IN" sz="3200" dirty="0" err="1"/>
              <a:t>Koshur</a:t>
            </a:r>
            <a:r>
              <a:rPr lang="en-IN" sz="3200" dirty="0"/>
              <a:t> </a:t>
            </a:r>
            <a:r>
              <a:rPr lang="en-IN" sz="3200" dirty="0" err="1"/>
              <a:t>Samachar</a:t>
            </a:r>
            <a:r>
              <a:rPr lang="en-IN" sz="3200" dirty="0"/>
              <a:t>.</a:t>
            </a:r>
          </a:p>
          <a:p>
            <a:r>
              <a:rPr lang="en-IN" sz="3200" dirty="0"/>
              <a:t>Radio Sharda</a:t>
            </a:r>
          </a:p>
          <a:p>
            <a:endParaRPr lang="en-IN" sz="3200" dirty="0"/>
          </a:p>
        </p:txBody>
      </p:sp>
    </p:spTree>
    <p:extLst>
      <p:ext uri="{BB962C8B-B14F-4D97-AF65-F5344CB8AC3E}">
        <p14:creationId xmlns:p14="http://schemas.microsoft.com/office/powerpoint/2010/main" xmlns="" val="287201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936" y="777240"/>
            <a:ext cx="11073335" cy="53126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IN" sz="3600" b="1" u="sng" dirty="0" smtClean="0">
                <a:solidFill>
                  <a:srgbClr val="FF0000"/>
                </a:solidFill>
              </a:rPr>
              <a:t>Kashmiri Theatre</a:t>
            </a:r>
            <a:endParaRPr lang="en-IN" sz="3600" b="1" u="sng" dirty="0">
              <a:solidFill>
                <a:srgbClr val="FF0000"/>
              </a:solidFill>
            </a:endParaRPr>
          </a:p>
          <a:p>
            <a:endParaRPr lang="en-IN" sz="2400" dirty="0"/>
          </a:p>
          <a:p>
            <a:r>
              <a:rPr lang="en-IN" dirty="0" err="1"/>
              <a:t>Karagöz</a:t>
            </a:r>
            <a:r>
              <a:rPr lang="en-IN" dirty="0"/>
              <a:t> and </a:t>
            </a:r>
            <a:r>
              <a:rPr lang="en-IN" dirty="0" err="1" smtClean="0"/>
              <a:t>Hacivat</a:t>
            </a:r>
            <a:r>
              <a:rPr lang="en-IN" dirty="0" smtClean="0"/>
              <a:t>, </a:t>
            </a:r>
            <a:r>
              <a:rPr lang="en-IN" dirty="0" err="1" smtClean="0"/>
              <a:t>Ta'zieh</a:t>
            </a:r>
            <a:r>
              <a:rPr lang="en-IN" dirty="0" smtClean="0"/>
              <a:t> </a:t>
            </a:r>
            <a:r>
              <a:rPr lang="en-IN" dirty="0"/>
              <a:t>· </a:t>
            </a:r>
            <a:r>
              <a:rPr lang="en-IN" dirty="0" err="1" smtClean="0"/>
              <a:t>Wayang</a:t>
            </a:r>
            <a:endParaRPr lang="en-IN" dirty="0"/>
          </a:p>
          <a:p>
            <a:r>
              <a:rPr lang="en-IN" dirty="0"/>
              <a:t>Muhammad Iqbal, 1877–1938</a:t>
            </a:r>
          </a:p>
          <a:p>
            <a:r>
              <a:rPr lang="en-IN" dirty="0" err="1"/>
              <a:t>Brij</a:t>
            </a:r>
            <a:r>
              <a:rPr lang="en-IN" dirty="0"/>
              <a:t> Narayan </a:t>
            </a:r>
            <a:r>
              <a:rPr lang="en-IN" dirty="0" err="1"/>
              <a:t>Chakbast</a:t>
            </a:r>
            <a:r>
              <a:rPr lang="en-IN" dirty="0"/>
              <a:t>, </a:t>
            </a:r>
            <a:r>
              <a:rPr lang="en-IN" dirty="0" smtClean="0"/>
              <a:t>1882–1926</a:t>
            </a:r>
            <a:endParaRPr lang="en-IN" dirty="0"/>
          </a:p>
          <a:p>
            <a:r>
              <a:rPr lang="en-IN" dirty="0"/>
              <a:t>SUYA is a very good creation of Ali </a:t>
            </a:r>
            <a:r>
              <a:rPr lang="en-IN" dirty="0" smtClean="0"/>
              <a:t>Mohammad </a:t>
            </a:r>
            <a:r>
              <a:rPr lang="en-IN" dirty="0"/>
              <a:t>Lone</a:t>
            </a:r>
            <a:r>
              <a:rPr lang="en-IN" dirty="0" smtClean="0"/>
              <a:t>. It </a:t>
            </a:r>
            <a:r>
              <a:rPr lang="en-IN" dirty="0"/>
              <a:t>is a historical drama</a:t>
            </a:r>
            <a:r>
              <a:rPr lang="en-IN" dirty="0" smtClean="0"/>
              <a:t>. Main </a:t>
            </a:r>
            <a:r>
              <a:rPr lang="en-IN" dirty="0"/>
              <a:t>character of the drama is SUYA</a:t>
            </a:r>
            <a:r>
              <a:rPr lang="en-IN" dirty="0" smtClean="0"/>
              <a:t>.</a:t>
            </a:r>
          </a:p>
          <a:p>
            <a:r>
              <a:rPr lang="en-US" dirty="0"/>
              <a:t>Agha </a:t>
            </a:r>
            <a:r>
              <a:rPr lang="en-US" dirty="0" err="1"/>
              <a:t>Hashar</a:t>
            </a:r>
            <a:r>
              <a:rPr lang="en-US" dirty="0"/>
              <a:t> </a:t>
            </a:r>
            <a:r>
              <a:rPr lang="en-US" dirty="0" smtClean="0"/>
              <a:t>Kashmiri‘</a:t>
            </a:r>
          </a:p>
          <a:p>
            <a:r>
              <a:rPr lang="en-US" dirty="0" err="1" smtClean="0"/>
              <a:t>Aftab</a:t>
            </a:r>
            <a:r>
              <a:rPr lang="en-US" dirty="0" smtClean="0"/>
              <a:t>-e-</a:t>
            </a:r>
            <a:r>
              <a:rPr lang="en-US" dirty="0" err="1" smtClean="0"/>
              <a:t>Muhabbat</a:t>
            </a:r>
            <a:r>
              <a:rPr lang="en-US" dirty="0" smtClean="0"/>
              <a:t>,(1897).  </a:t>
            </a:r>
            <a:r>
              <a:rPr lang="en-US" dirty="0" err="1" smtClean="0"/>
              <a:t>Mureed</a:t>
            </a:r>
            <a:r>
              <a:rPr lang="en-US" dirty="0" smtClean="0"/>
              <a:t>-e-Shak</a:t>
            </a:r>
          </a:p>
          <a:p>
            <a:pPr marL="0" indent="0">
              <a:buNone/>
            </a:pPr>
            <a:r>
              <a:rPr lang="en-US" dirty="0" smtClean="0"/>
              <a:t>Adaptation of Shakespeare's </a:t>
            </a:r>
            <a:r>
              <a:rPr lang="en-US" dirty="0"/>
              <a:t>plays, including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Measure </a:t>
            </a:r>
            <a:r>
              <a:rPr lang="en-US" dirty="0"/>
              <a:t>for Measure, 1902) and </a:t>
            </a:r>
            <a:r>
              <a:rPr lang="en-US" dirty="0" err="1"/>
              <a:t>Shabeed</a:t>
            </a:r>
            <a:r>
              <a:rPr lang="en-US" dirty="0"/>
              <a:t>-e-Havas (King John, 1907).</a:t>
            </a:r>
            <a:endParaRPr lang="en-IN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930" y="119269"/>
            <a:ext cx="4227767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506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772E98-DAA3-6546-9219-AC55CE082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8726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Urdu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CC09073-26E2-D94C-A248-6128FE4EA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/>
              <a:t>It was official language till the abrogation of Article 370.</a:t>
            </a:r>
          </a:p>
          <a:p>
            <a:r>
              <a:rPr lang="en-IN" dirty="0"/>
              <a:t>First Urdu Ghazal writer : </a:t>
            </a:r>
            <a:r>
              <a:rPr lang="en-IN" dirty="0" err="1"/>
              <a:t>Lala</a:t>
            </a:r>
            <a:r>
              <a:rPr lang="en-IN" dirty="0"/>
              <a:t> </a:t>
            </a:r>
            <a:r>
              <a:rPr lang="en-IN" dirty="0" err="1"/>
              <a:t>Narsingh</a:t>
            </a:r>
            <a:r>
              <a:rPr lang="en-IN" dirty="0"/>
              <a:t> Sahay </a:t>
            </a:r>
            <a:r>
              <a:rPr lang="en-IN" dirty="0" err="1"/>
              <a:t>Shauk</a:t>
            </a:r>
            <a:endParaRPr lang="en-IN" dirty="0"/>
          </a:p>
          <a:p>
            <a:r>
              <a:rPr lang="en-IN" dirty="0"/>
              <a:t>Urdu poet: </a:t>
            </a:r>
            <a:r>
              <a:rPr lang="en-IN" dirty="0" err="1"/>
              <a:t>Talab</a:t>
            </a:r>
            <a:r>
              <a:rPr lang="en-IN" dirty="0"/>
              <a:t> </a:t>
            </a:r>
            <a:r>
              <a:rPr lang="en-IN" dirty="0" err="1"/>
              <a:t>Aimen</a:t>
            </a:r>
            <a:r>
              <a:rPr lang="en-IN" dirty="0"/>
              <a:t> </a:t>
            </a:r>
            <a:r>
              <a:rPr lang="en-IN" dirty="0" err="1"/>
              <a:t>Abadi</a:t>
            </a:r>
            <a:endParaRPr lang="en-IN" dirty="0"/>
          </a:p>
          <a:p>
            <a:r>
              <a:rPr lang="en-IN" dirty="0" err="1"/>
              <a:t>Arsh</a:t>
            </a:r>
            <a:r>
              <a:rPr lang="en-IN" dirty="0"/>
              <a:t> e </a:t>
            </a:r>
            <a:r>
              <a:rPr lang="en-IN" dirty="0" err="1"/>
              <a:t>Sahbai</a:t>
            </a:r>
            <a:endParaRPr lang="en-IN" dirty="0"/>
          </a:p>
          <a:p>
            <a:r>
              <a:rPr lang="en-IN" dirty="0" err="1"/>
              <a:t>Preetpal</a:t>
            </a:r>
            <a:r>
              <a:rPr lang="en-IN" dirty="0"/>
              <a:t> Singh </a:t>
            </a:r>
            <a:r>
              <a:rPr lang="en-IN" dirty="0" err="1"/>
              <a:t>Betab</a:t>
            </a:r>
            <a:endParaRPr lang="en-IN" dirty="0"/>
          </a:p>
          <a:p>
            <a:r>
              <a:rPr lang="en-IN" dirty="0"/>
              <a:t>Ahmad </a:t>
            </a:r>
            <a:r>
              <a:rPr lang="en-IN" dirty="0" err="1"/>
              <a:t>Shamas</a:t>
            </a:r>
            <a:endParaRPr lang="en-IN" dirty="0"/>
          </a:p>
          <a:p>
            <a:r>
              <a:rPr lang="en-IN" dirty="0" err="1"/>
              <a:t>Jagannath</a:t>
            </a:r>
            <a:r>
              <a:rPr lang="en-IN" dirty="0"/>
              <a:t> Azad</a:t>
            </a:r>
          </a:p>
          <a:p>
            <a:r>
              <a:rPr lang="en-IN" dirty="0"/>
              <a:t>Prof </a:t>
            </a:r>
            <a:r>
              <a:rPr lang="en-IN" dirty="0" err="1" smtClean="0"/>
              <a:t>Zaharuddin</a:t>
            </a:r>
            <a:r>
              <a:rPr lang="en-IN" dirty="0" smtClean="0"/>
              <a:t>, </a:t>
            </a:r>
            <a:r>
              <a:rPr lang="en-IN" dirty="0"/>
              <a:t>Prof </a:t>
            </a:r>
            <a:r>
              <a:rPr lang="en-IN" dirty="0" err="1"/>
              <a:t>Shamlal</a:t>
            </a:r>
            <a:r>
              <a:rPr lang="en-IN" dirty="0"/>
              <a:t> </a:t>
            </a:r>
            <a:r>
              <a:rPr lang="en-IN" dirty="0" err="1"/>
              <a:t>Kalra</a:t>
            </a:r>
            <a:endParaRPr lang="en-IN" dirty="0"/>
          </a:p>
          <a:p>
            <a:r>
              <a:rPr lang="en-IN" dirty="0"/>
              <a:t>Khalid </a:t>
            </a:r>
            <a:r>
              <a:rPr lang="en-IN" dirty="0" err="1"/>
              <a:t>Karar</a:t>
            </a:r>
            <a:r>
              <a:rPr lang="en-IN" dirty="0"/>
              <a:t> , poet, critic,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5023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1F74975-6EC3-174E-921B-5ED939806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1721" y="587650"/>
            <a:ext cx="8647045" cy="5186984"/>
          </a:xfrm>
        </p:spPr>
        <p:txBody>
          <a:bodyPr>
            <a:noAutofit/>
          </a:bodyPr>
          <a:lstStyle/>
          <a:p>
            <a:r>
              <a:rPr lang="en-IN" sz="2400" dirty="0"/>
              <a:t>Prof </a:t>
            </a:r>
            <a:r>
              <a:rPr lang="en-IN" sz="2400" dirty="0" err="1"/>
              <a:t>Hamidi</a:t>
            </a:r>
            <a:r>
              <a:rPr lang="en-IN" sz="2400" dirty="0"/>
              <a:t> VC of Kashmir University: Critic poet</a:t>
            </a:r>
          </a:p>
          <a:p>
            <a:r>
              <a:rPr lang="en-IN" sz="2400" dirty="0" err="1"/>
              <a:t>Rafiq</a:t>
            </a:r>
            <a:r>
              <a:rPr lang="en-IN" sz="2400" dirty="0"/>
              <a:t> </a:t>
            </a:r>
            <a:r>
              <a:rPr lang="en-IN" sz="2400" dirty="0" err="1"/>
              <a:t>Raaz</a:t>
            </a:r>
            <a:r>
              <a:rPr lang="en-IN" sz="2400" dirty="0"/>
              <a:t> </a:t>
            </a:r>
          </a:p>
          <a:p>
            <a:r>
              <a:rPr lang="en-IN" sz="2400" dirty="0"/>
              <a:t>Prof </a:t>
            </a:r>
            <a:r>
              <a:rPr lang="en-IN" sz="2400" dirty="0" err="1"/>
              <a:t>Naseer</a:t>
            </a:r>
            <a:r>
              <a:rPr lang="en-IN" sz="2400" dirty="0"/>
              <a:t> Azad</a:t>
            </a:r>
          </a:p>
          <a:p>
            <a:r>
              <a:rPr lang="en-IN" sz="2400" dirty="0"/>
              <a:t>Prof </a:t>
            </a:r>
            <a:r>
              <a:rPr lang="en-IN" sz="2400" dirty="0" err="1"/>
              <a:t>Shafaq</a:t>
            </a:r>
            <a:r>
              <a:rPr lang="en-IN" sz="2400" dirty="0"/>
              <a:t> </a:t>
            </a:r>
            <a:r>
              <a:rPr lang="en-IN" sz="2400" dirty="0" err="1"/>
              <a:t>Sopori</a:t>
            </a:r>
            <a:endParaRPr lang="en-IN" sz="2400" dirty="0"/>
          </a:p>
          <a:p>
            <a:r>
              <a:rPr lang="en-IN" sz="2400" dirty="0"/>
              <a:t>Prof </a:t>
            </a:r>
            <a:r>
              <a:rPr lang="en-IN" sz="2400" dirty="0" err="1"/>
              <a:t>Ruksana</a:t>
            </a:r>
            <a:r>
              <a:rPr lang="en-IN" sz="2400" dirty="0"/>
              <a:t> </a:t>
            </a:r>
            <a:r>
              <a:rPr lang="en-IN" sz="2400" dirty="0" err="1"/>
              <a:t>Zabeen</a:t>
            </a:r>
            <a:endParaRPr lang="en-IN" sz="2400" dirty="0"/>
          </a:p>
          <a:p>
            <a:r>
              <a:rPr lang="en-IN" sz="2400" dirty="0"/>
              <a:t>Prof </a:t>
            </a:r>
            <a:r>
              <a:rPr lang="en-IN" sz="2400" dirty="0" err="1"/>
              <a:t>Naseem</a:t>
            </a:r>
            <a:r>
              <a:rPr lang="en-IN" sz="2400" dirty="0"/>
              <a:t> </a:t>
            </a:r>
            <a:r>
              <a:rPr lang="en-IN" sz="2400" dirty="0" err="1"/>
              <a:t>Shafai</a:t>
            </a:r>
            <a:endParaRPr lang="en-IN" sz="2400" dirty="0"/>
          </a:p>
          <a:p>
            <a:r>
              <a:rPr lang="en-IN" sz="2400" dirty="0"/>
              <a:t>Farooq </a:t>
            </a:r>
            <a:r>
              <a:rPr lang="en-IN" sz="2400" dirty="0" err="1"/>
              <a:t>Nazaki</a:t>
            </a:r>
            <a:r>
              <a:rPr lang="en-IN" sz="2400" dirty="0"/>
              <a:t>( </a:t>
            </a:r>
            <a:r>
              <a:rPr lang="en-IN" sz="2400" dirty="0" err="1"/>
              <a:t>Doordarshan</a:t>
            </a:r>
            <a:r>
              <a:rPr lang="en-IN" sz="2400" dirty="0"/>
              <a:t> Director)</a:t>
            </a:r>
          </a:p>
          <a:p>
            <a:r>
              <a:rPr lang="en-IN" sz="2400" dirty="0"/>
              <a:t>Prof </a:t>
            </a:r>
            <a:r>
              <a:rPr lang="en-IN" sz="2400" dirty="0" err="1"/>
              <a:t>Muiddin</a:t>
            </a:r>
            <a:r>
              <a:rPr lang="en-IN" sz="2400" dirty="0"/>
              <a:t> </a:t>
            </a:r>
            <a:r>
              <a:rPr lang="en-IN" sz="2400" dirty="0" err="1"/>
              <a:t>Kadri</a:t>
            </a:r>
            <a:r>
              <a:rPr lang="en-IN" sz="2400" dirty="0"/>
              <a:t> – Kashmir Main Urdu , </a:t>
            </a:r>
            <a:r>
              <a:rPr lang="en-IN" sz="2400" dirty="0" smtClean="0"/>
              <a:t>are search </a:t>
            </a:r>
            <a:r>
              <a:rPr lang="en-IN" sz="2400" dirty="0"/>
              <a:t>work </a:t>
            </a:r>
            <a:r>
              <a:rPr lang="en-IN" sz="2400" dirty="0" smtClean="0"/>
              <a:t>in three </a:t>
            </a:r>
            <a:r>
              <a:rPr lang="en-IN" sz="2400" dirty="0"/>
              <a:t>volumes</a:t>
            </a:r>
          </a:p>
          <a:p>
            <a:r>
              <a:rPr lang="en-IN" sz="2400" dirty="0"/>
              <a:t>Prof Al Ahmad </a:t>
            </a:r>
            <a:r>
              <a:rPr lang="en-IN" sz="2400" dirty="0" err="1"/>
              <a:t>Saroor</a:t>
            </a:r>
            <a:r>
              <a:rPr lang="en-IN" sz="2400" dirty="0"/>
              <a:t> </a:t>
            </a:r>
            <a:r>
              <a:rPr lang="en-IN" sz="2400" dirty="0" err="1"/>
              <a:t>Director,Iqbal</a:t>
            </a:r>
            <a:r>
              <a:rPr lang="en-IN" sz="2400" dirty="0"/>
              <a:t> Chair</a:t>
            </a:r>
          </a:p>
          <a:p>
            <a:r>
              <a:rPr lang="en-IN" sz="2400" dirty="0"/>
              <a:t>Prof </a:t>
            </a:r>
            <a:r>
              <a:rPr lang="en-IN" sz="2400" dirty="0" err="1"/>
              <a:t>Jagannath</a:t>
            </a:r>
            <a:r>
              <a:rPr lang="en-IN" sz="2400" dirty="0"/>
              <a:t> Azad</a:t>
            </a:r>
          </a:p>
          <a:p>
            <a:r>
              <a:rPr lang="en-IN" sz="2400" dirty="0" err="1"/>
              <a:t>Shafq</a:t>
            </a:r>
            <a:r>
              <a:rPr lang="en-IN" sz="2400" dirty="0"/>
              <a:t> </a:t>
            </a:r>
            <a:r>
              <a:rPr lang="en-IN" sz="2400" dirty="0" err="1"/>
              <a:t>Sopori</a:t>
            </a:r>
            <a:r>
              <a:rPr lang="en-IN" sz="2400" dirty="0"/>
              <a:t> Urdu novel – </a:t>
            </a:r>
            <a:r>
              <a:rPr lang="en-IN" sz="2400" dirty="0" err="1"/>
              <a:t>Neelma</a:t>
            </a:r>
            <a:endParaRPr lang="en-IN" sz="2400" dirty="0"/>
          </a:p>
          <a:p>
            <a:r>
              <a:rPr lang="en-IN" sz="2400" dirty="0"/>
              <a:t>Noor Shah- Short </a:t>
            </a:r>
            <a:r>
              <a:rPr lang="en-IN" sz="2400" dirty="0" err="1"/>
              <a:t>Storie</a:t>
            </a:r>
            <a:endParaRPr lang="en-IN" sz="2400" dirty="0"/>
          </a:p>
          <a:p>
            <a:endParaRPr lang="en-IN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23767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CBEDBDA-24C0-C948-B0C9-4AF157743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193" y="1038627"/>
            <a:ext cx="10131425" cy="5279347"/>
          </a:xfrm>
        </p:spPr>
        <p:txBody>
          <a:bodyPr/>
          <a:lstStyle/>
          <a:p>
            <a:r>
              <a:rPr lang="en-IN" dirty="0"/>
              <a:t>Mir Ghulam </a:t>
            </a:r>
            <a:r>
              <a:rPr lang="en-IN" dirty="0" err="1"/>
              <a:t>Rasool</a:t>
            </a:r>
            <a:r>
              <a:rPr lang="en-IN" dirty="0"/>
              <a:t> </a:t>
            </a:r>
            <a:r>
              <a:rPr lang="en-IN" dirty="0" err="1"/>
              <a:t>Nazki</a:t>
            </a:r>
            <a:r>
              <a:rPr lang="en-IN" dirty="0"/>
              <a:t> </a:t>
            </a:r>
          </a:p>
          <a:p>
            <a:r>
              <a:rPr lang="en-IN" dirty="0"/>
              <a:t>Hakim </a:t>
            </a:r>
            <a:r>
              <a:rPr lang="en-IN" dirty="0" err="1"/>
              <a:t>Nazir</a:t>
            </a:r>
            <a:endParaRPr lang="en-IN" dirty="0"/>
          </a:p>
          <a:p>
            <a:r>
              <a:rPr lang="en-IN" dirty="0" err="1"/>
              <a:t>Arsh</a:t>
            </a:r>
            <a:r>
              <a:rPr lang="en-IN" dirty="0"/>
              <a:t> </a:t>
            </a:r>
            <a:r>
              <a:rPr lang="en-IN" dirty="0" err="1"/>
              <a:t>Sahbai</a:t>
            </a:r>
            <a:endParaRPr lang="en-IN" dirty="0"/>
          </a:p>
          <a:p>
            <a:r>
              <a:rPr lang="en-IN" dirty="0" err="1"/>
              <a:t>Preet</a:t>
            </a:r>
            <a:r>
              <a:rPr lang="en-IN" dirty="0"/>
              <a:t> Pal </a:t>
            </a:r>
            <a:r>
              <a:rPr lang="en-IN" dirty="0" err="1"/>
              <a:t>Betab</a:t>
            </a:r>
            <a:r>
              <a:rPr lang="en-IN" dirty="0"/>
              <a:t> : </a:t>
            </a:r>
            <a:r>
              <a:rPr lang="en-IN" dirty="0" err="1"/>
              <a:t>Mouj</a:t>
            </a:r>
            <a:r>
              <a:rPr lang="en-IN" dirty="0"/>
              <a:t>-e-</a:t>
            </a:r>
            <a:r>
              <a:rPr lang="en-IN" dirty="0" err="1"/>
              <a:t>Reig</a:t>
            </a:r>
            <a:r>
              <a:rPr lang="en-IN" dirty="0"/>
              <a:t> (poetry collection)</a:t>
            </a:r>
          </a:p>
          <a:p>
            <a:r>
              <a:rPr lang="en-IN" dirty="0" err="1" smtClean="0"/>
              <a:t>Mehkasihb</a:t>
            </a:r>
            <a:endParaRPr lang="en-IN" dirty="0"/>
          </a:p>
          <a:p>
            <a:endParaRPr lang="en-I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0072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3A8F7-430D-1A4D-B4D4-AF667EF74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1" y="299811"/>
            <a:ext cx="10515600" cy="1325563"/>
          </a:xfrm>
        </p:spPr>
        <p:txBody>
          <a:bodyPr/>
          <a:lstStyle/>
          <a:p>
            <a:r>
              <a:rPr lang="en-IN" b="1" u="sng" dirty="0" err="1">
                <a:solidFill>
                  <a:srgbClr val="FF0000"/>
                </a:solidFill>
              </a:rPr>
              <a:t>Gojri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FA7CC27-82F7-C04E-9A6E-88562FCBC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204" y="1419784"/>
            <a:ext cx="11331990" cy="5046330"/>
          </a:xfrm>
        </p:spPr>
        <p:txBody>
          <a:bodyPr>
            <a:normAutofit fontScale="70000" lnSpcReduction="20000"/>
          </a:bodyPr>
          <a:lstStyle/>
          <a:p>
            <a:pPr fontAlgn="base"/>
            <a:endParaRPr lang="en-IN" b="0" i="0" dirty="0" smtClean="0">
              <a:effectLst/>
              <a:latin typeface="-apple-system"/>
            </a:endParaRPr>
          </a:p>
          <a:p>
            <a:pPr fontAlgn="base"/>
            <a:r>
              <a:rPr lang="en-IN" sz="3400" b="0" i="0" dirty="0" err="1" smtClean="0">
                <a:effectLst/>
                <a:latin typeface="-apple-system"/>
              </a:rPr>
              <a:t>Gujari</a:t>
            </a:r>
            <a:r>
              <a:rPr lang="en-IN" sz="3400" b="0" i="0" dirty="0" smtClean="0">
                <a:effectLst/>
                <a:latin typeface="-apple-system"/>
              </a:rPr>
              <a:t> </a:t>
            </a:r>
            <a:r>
              <a:rPr lang="en-IN" sz="3400" b="0" i="0" dirty="0">
                <a:effectLst/>
                <a:latin typeface="-apple-system"/>
              </a:rPr>
              <a:t>literature was basically in the </a:t>
            </a:r>
            <a:r>
              <a:rPr lang="en-IN" sz="3400" b="0" i="0" dirty="0" smtClean="0">
                <a:effectLst/>
                <a:latin typeface="-apple-system"/>
              </a:rPr>
              <a:t>form</a:t>
            </a:r>
          </a:p>
          <a:p>
            <a:pPr fontAlgn="base">
              <a:buNone/>
            </a:pPr>
            <a:r>
              <a:rPr lang="en-IN" sz="3400" dirty="0" smtClean="0">
                <a:latin typeface="-apple-system"/>
              </a:rPr>
              <a:t>	</a:t>
            </a:r>
            <a:r>
              <a:rPr lang="en-IN" sz="3400" b="0" i="0" dirty="0" smtClean="0">
                <a:effectLst/>
                <a:latin typeface="-apple-system"/>
              </a:rPr>
              <a:t>of </a:t>
            </a:r>
            <a:r>
              <a:rPr lang="en-IN" sz="3400" b="0" i="0" dirty="0">
                <a:effectLst/>
                <a:latin typeface="-apple-system"/>
              </a:rPr>
              <a:t>folklore includes songs, ballads and </a:t>
            </a:r>
            <a:endParaRPr lang="en-IN" sz="3400" b="0" i="0" dirty="0" smtClean="0">
              <a:effectLst/>
              <a:latin typeface="-apple-system"/>
            </a:endParaRPr>
          </a:p>
          <a:p>
            <a:pPr fontAlgn="base">
              <a:buNone/>
            </a:pPr>
            <a:r>
              <a:rPr lang="en-IN" sz="3400" dirty="0" smtClean="0">
                <a:latin typeface="-apple-system"/>
              </a:rPr>
              <a:t>	</a:t>
            </a:r>
            <a:r>
              <a:rPr lang="en-IN" sz="3400" b="0" i="0" dirty="0" smtClean="0">
                <a:effectLst/>
                <a:latin typeface="-apple-system"/>
              </a:rPr>
              <a:t>folktales</a:t>
            </a:r>
            <a:r>
              <a:rPr lang="en-IN" sz="3400" b="0" i="0" dirty="0">
                <a:effectLst/>
                <a:latin typeface="-apple-system"/>
              </a:rPr>
              <a:t>, known as Dastans.</a:t>
            </a:r>
          </a:p>
          <a:p>
            <a:pPr fontAlgn="base"/>
            <a:r>
              <a:rPr lang="en-IN" sz="3400" dirty="0">
                <a:latin typeface="-apple-system"/>
              </a:rPr>
              <a:t>Some of the classics are </a:t>
            </a:r>
            <a:r>
              <a:rPr lang="en-IN" sz="3400" dirty="0" err="1">
                <a:latin typeface="-apple-system"/>
              </a:rPr>
              <a:t>N</a:t>
            </a:r>
            <a:r>
              <a:rPr lang="en-IN" sz="3400" b="0" i="0" dirty="0" err="1">
                <a:effectLst/>
                <a:latin typeface="-apple-system"/>
              </a:rPr>
              <a:t>ooro</a:t>
            </a:r>
            <a:r>
              <a:rPr lang="en-IN" sz="3400" b="0" i="0" dirty="0">
                <a:effectLst/>
                <a:latin typeface="-apple-system"/>
              </a:rPr>
              <a:t>", "Tajo", "</a:t>
            </a:r>
            <a:r>
              <a:rPr lang="en-IN" sz="3400" b="0" i="0" dirty="0" err="1">
                <a:effectLst/>
                <a:latin typeface="-apple-system"/>
              </a:rPr>
              <a:t>Nura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Beguma</a:t>
            </a:r>
            <a:r>
              <a:rPr lang="en-IN" sz="3400" b="0" i="0" dirty="0">
                <a:effectLst/>
                <a:latin typeface="-apple-system"/>
              </a:rPr>
              <a:t>", "</a:t>
            </a:r>
            <a:r>
              <a:rPr lang="en-IN" sz="3400" b="0" i="0" dirty="0" err="1">
                <a:effectLst/>
                <a:latin typeface="-apple-system"/>
              </a:rPr>
              <a:t>Shupiya</a:t>
            </a:r>
            <a:r>
              <a:rPr lang="en-IN" sz="3400" b="0" i="0" dirty="0">
                <a:effectLst/>
                <a:latin typeface="-apple-system"/>
              </a:rPr>
              <a:t>", "</a:t>
            </a:r>
            <a:r>
              <a:rPr lang="en-IN" sz="3400" b="0" i="0" dirty="0" err="1">
                <a:effectLst/>
                <a:latin typeface="-apple-system"/>
              </a:rPr>
              <a:t>Kunjhdi</a:t>
            </a:r>
            <a:r>
              <a:rPr lang="en-IN" sz="3400" b="0" i="0" dirty="0" smtClean="0">
                <a:effectLst/>
                <a:latin typeface="-apple-system"/>
              </a:rPr>
              <a:t>", </a:t>
            </a:r>
          </a:p>
          <a:p>
            <a:pPr fontAlgn="base">
              <a:buNone/>
            </a:pPr>
            <a:r>
              <a:rPr lang="en-IN" sz="3400" dirty="0" smtClean="0">
                <a:latin typeface="-apple-system"/>
              </a:rPr>
              <a:t>	</a:t>
            </a:r>
            <a:r>
              <a:rPr lang="en-IN" sz="3400" b="0" i="0" dirty="0" smtClean="0">
                <a:effectLst/>
                <a:latin typeface="-apple-system"/>
              </a:rPr>
              <a:t>"</a:t>
            </a:r>
            <a:r>
              <a:rPr lang="en-IN" sz="3400" b="0" i="0" dirty="0" err="1">
                <a:effectLst/>
                <a:latin typeface="-apple-system"/>
              </a:rPr>
              <a:t>Mariyan</a:t>
            </a:r>
            <a:r>
              <a:rPr lang="en-IN" sz="3400" b="0" i="0" dirty="0">
                <a:effectLst/>
                <a:latin typeface="-apple-system"/>
              </a:rPr>
              <a:t>".</a:t>
            </a:r>
          </a:p>
          <a:p>
            <a:pPr fontAlgn="base"/>
            <a:r>
              <a:rPr lang="en-IN" sz="3400" b="0" i="0" dirty="0">
                <a:effectLst/>
                <a:latin typeface="-apple-system"/>
              </a:rPr>
              <a:t>Written literature is in </a:t>
            </a:r>
            <a:r>
              <a:rPr lang="en-IN" sz="3400" b="0" i="0" dirty="0" err="1">
                <a:effectLst/>
                <a:latin typeface="-apple-system"/>
              </a:rPr>
              <a:t>Gojri</a:t>
            </a:r>
            <a:r>
              <a:rPr lang="en-IN" sz="3400" b="0" i="0" dirty="0">
                <a:effectLst/>
                <a:latin typeface="-apple-system"/>
              </a:rPr>
              <a:t> some of the established poets are </a:t>
            </a:r>
            <a:r>
              <a:rPr lang="en-IN" sz="3400" b="0" i="0" dirty="0" err="1">
                <a:effectLst/>
                <a:latin typeface="-apple-system"/>
              </a:rPr>
              <a:t>Sain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Qadar</a:t>
            </a:r>
            <a:r>
              <a:rPr lang="en-IN" sz="3400" b="0" i="0" dirty="0">
                <a:effectLst/>
                <a:latin typeface="-apple-system"/>
              </a:rPr>
              <a:t> </a:t>
            </a:r>
            <a:endParaRPr lang="en-IN" sz="3400" b="0" i="0" dirty="0" smtClean="0">
              <a:effectLst/>
              <a:latin typeface="-apple-system"/>
            </a:endParaRPr>
          </a:p>
          <a:p>
            <a:pPr fontAlgn="base">
              <a:buNone/>
            </a:pPr>
            <a:r>
              <a:rPr lang="en-IN" sz="3400" dirty="0" smtClean="0">
                <a:latin typeface="-apple-system"/>
              </a:rPr>
              <a:t>	</a:t>
            </a:r>
            <a:r>
              <a:rPr lang="en-IN" sz="3400" b="0" i="0" dirty="0" err="1" smtClean="0">
                <a:effectLst/>
                <a:latin typeface="-apple-system"/>
              </a:rPr>
              <a:t>Bakhsh</a:t>
            </a:r>
            <a:r>
              <a:rPr lang="en-IN" sz="3400" b="0" i="0" dirty="0">
                <a:effectLst/>
                <a:latin typeface="-apple-system"/>
              </a:rPr>
              <a:t>, Noon </a:t>
            </a:r>
            <a:r>
              <a:rPr lang="en-IN" sz="3400" b="0" i="0" dirty="0" err="1">
                <a:effectLst/>
                <a:latin typeface="-apple-system"/>
              </a:rPr>
              <a:t>Poonchi</a:t>
            </a:r>
            <a:r>
              <a:rPr lang="en-IN" sz="3400" b="0" i="0" dirty="0">
                <a:effectLst/>
                <a:latin typeface="-apple-system"/>
              </a:rPr>
              <a:t>, and others. </a:t>
            </a:r>
          </a:p>
          <a:p>
            <a:pPr fontAlgn="base"/>
            <a:r>
              <a:rPr lang="en-IN" sz="3400" b="0" i="0" dirty="0">
                <a:effectLst/>
                <a:latin typeface="-apple-system"/>
              </a:rPr>
              <a:t>Others such as </a:t>
            </a:r>
            <a:r>
              <a:rPr lang="en-IN" sz="3400" b="0" i="0" dirty="0" err="1">
                <a:effectLst/>
                <a:latin typeface="-apple-system"/>
              </a:rPr>
              <a:t>Mian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Nizam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ud</a:t>
            </a:r>
            <a:r>
              <a:rPr lang="en-IN" sz="3400" b="0" i="0" dirty="0">
                <a:effectLst/>
                <a:latin typeface="-apple-system"/>
              </a:rPr>
              <a:t> Din, </a:t>
            </a:r>
            <a:r>
              <a:rPr lang="en-IN" sz="3400" b="0" i="0" dirty="0" err="1">
                <a:effectLst/>
                <a:latin typeface="-apple-system"/>
              </a:rPr>
              <a:t>Khuda</a:t>
            </a:r>
            <a:r>
              <a:rPr lang="en-IN" sz="3400" b="0" i="0" dirty="0">
                <a:effectLst/>
                <a:latin typeface="-apple-system"/>
              </a:rPr>
              <a:t> Bakhsh </a:t>
            </a:r>
            <a:r>
              <a:rPr lang="en-IN" sz="3400" b="0" i="0" dirty="0" err="1">
                <a:effectLst/>
                <a:latin typeface="-apple-system"/>
              </a:rPr>
              <a:t>Zar</a:t>
            </a:r>
            <a:r>
              <a:rPr lang="en-IN" sz="3400" b="0" i="0" dirty="0">
                <a:effectLst/>
                <a:latin typeface="-apple-system"/>
              </a:rPr>
              <a:t>, </a:t>
            </a:r>
            <a:r>
              <a:rPr lang="en-IN" sz="3400" b="0" i="0" dirty="0" err="1">
                <a:effectLst/>
                <a:latin typeface="-apple-system"/>
              </a:rPr>
              <a:t>Zabih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Rajourvi</a:t>
            </a:r>
            <a:r>
              <a:rPr lang="en-IN" sz="3400" b="0" i="0" dirty="0">
                <a:effectLst/>
                <a:latin typeface="-apple-system"/>
              </a:rPr>
              <a:t>, Shams </a:t>
            </a:r>
            <a:endParaRPr lang="en-IN" sz="3400" b="0" i="0" dirty="0" smtClean="0">
              <a:effectLst/>
              <a:latin typeface="-apple-system"/>
            </a:endParaRPr>
          </a:p>
          <a:p>
            <a:pPr fontAlgn="base">
              <a:buNone/>
            </a:pPr>
            <a:r>
              <a:rPr lang="en-IN" sz="3400" dirty="0" smtClean="0">
                <a:latin typeface="-apple-system"/>
              </a:rPr>
              <a:t>	</a:t>
            </a:r>
            <a:r>
              <a:rPr lang="en-IN" sz="3400" b="0" i="0" dirty="0" err="1" smtClean="0">
                <a:effectLst/>
                <a:latin typeface="-apple-system"/>
              </a:rPr>
              <a:t>ud</a:t>
            </a:r>
            <a:r>
              <a:rPr lang="en-IN" sz="3400" b="0" i="0" dirty="0" smtClean="0">
                <a:effectLst/>
                <a:latin typeface="-apple-system"/>
              </a:rPr>
              <a:t> </a:t>
            </a:r>
            <a:r>
              <a:rPr lang="en-IN" sz="3400" b="0" i="0" dirty="0">
                <a:effectLst/>
                <a:latin typeface="-apple-system"/>
              </a:rPr>
              <a:t>Din </a:t>
            </a:r>
            <a:r>
              <a:rPr lang="en-IN" sz="3400" b="0" i="0" dirty="0" err="1">
                <a:effectLst/>
                <a:latin typeface="-apple-system"/>
              </a:rPr>
              <a:t>Mehjoor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Poonchi</a:t>
            </a:r>
            <a:r>
              <a:rPr lang="en-IN" sz="3400" b="0" i="0" dirty="0">
                <a:effectLst/>
                <a:latin typeface="-apple-system"/>
              </a:rPr>
              <a:t>, </a:t>
            </a:r>
            <a:r>
              <a:rPr lang="en-IN" sz="3400" b="0" i="0" u="none" strike="noStrike" dirty="0" err="1">
                <a:effectLst/>
                <a:latin typeface="inherit"/>
              </a:rPr>
              <a:t>Mian</a:t>
            </a:r>
            <a:r>
              <a:rPr lang="en-IN" sz="3400" b="0" i="0" u="none" strike="noStrike" dirty="0">
                <a:effectLst/>
                <a:latin typeface="inherit"/>
              </a:rPr>
              <a:t> </a:t>
            </a:r>
            <a:r>
              <a:rPr lang="en-IN" sz="3400" b="0" i="0" u="none" strike="noStrike" dirty="0" smtClean="0">
                <a:effectLst/>
                <a:latin typeface="inherit"/>
              </a:rPr>
              <a:t>Bashir Ahmad, </a:t>
            </a:r>
            <a:r>
              <a:rPr lang="en-IN" sz="3400" b="0" i="0" dirty="0" err="1" smtClean="0">
                <a:effectLst/>
                <a:latin typeface="-apple-system"/>
              </a:rPr>
              <a:t>Javaid</a:t>
            </a:r>
            <a:r>
              <a:rPr lang="en-IN" sz="3400" b="0" i="0" dirty="0" smtClean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Rahi</a:t>
            </a:r>
            <a:r>
              <a:rPr lang="en-IN" sz="3400" b="0" i="0" dirty="0">
                <a:effectLst/>
                <a:latin typeface="-apple-system"/>
              </a:rPr>
              <a:t>, </a:t>
            </a:r>
            <a:r>
              <a:rPr lang="en-IN" sz="3400" b="0" i="0" u="none" strike="noStrike" dirty="0" err="1">
                <a:effectLst/>
                <a:latin typeface="inherit"/>
              </a:rPr>
              <a:t>Rafiq</a:t>
            </a:r>
            <a:r>
              <a:rPr lang="en-IN" sz="3400" b="0" i="0" u="none" strike="noStrike" dirty="0">
                <a:effectLst/>
                <a:latin typeface="inherit"/>
              </a:rPr>
              <a:t> </a:t>
            </a:r>
            <a:r>
              <a:rPr lang="en-IN" sz="3400" b="0" i="0" u="none" strike="noStrike" dirty="0" err="1">
                <a:effectLst/>
                <a:latin typeface="inherit"/>
              </a:rPr>
              <a:t>Anjum</a:t>
            </a:r>
            <a:r>
              <a:rPr lang="en-IN" sz="3400" b="0" i="0" dirty="0">
                <a:effectLst/>
                <a:latin typeface="-apple-system"/>
              </a:rPr>
              <a:t>, </a:t>
            </a:r>
            <a:r>
              <a:rPr lang="en-IN" sz="3400" b="0" i="0" dirty="0" err="1">
                <a:effectLst/>
                <a:latin typeface="-apple-system"/>
              </a:rPr>
              <a:t>Milki</a:t>
            </a:r>
            <a:r>
              <a:rPr lang="en-IN" sz="3400" b="0" i="0" dirty="0">
                <a:effectLst/>
                <a:latin typeface="-apple-system"/>
              </a:rPr>
              <a:t> Ram </a:t>
            </a:r>
            <a:endParaRPr lang="en-IN" sz="3400" b="0" i="0" dirty="0" smtClean="0">
              <a:effectLst/>
              <a:latin typeface="-apple-system"/>
            </a:endParaRPr>
          </a:p>
          <a:p>
            <a:pPr fontAlgn="base">
              <a:buNone/>
            </a:pPr>
            <a:r>
              <a:rPr lang="en-IN" sz="3400" dirty="0" smtClean="0">
                <a:latin typeface="-apple-system"/>
              </a:rPr>
              <a:t>	</a:t>
            </a:r>
            <a:r>
              <a:rPr lang="en-IN" sz="3400" b="0" i="0" dirty="0" err="1" smtClean="0">
                <a:effectLst/>
                <a:latin typeface="-apple-system"/>
              </a:rPr>
              <a:t>Kushan</a:t>
            </a:r>
            <a:r>
              <a:rPr lang="en-IN" sz="3400" b="0" i="0" dirty="0">
                <a:effectLst/>
                <a:latin typeface="-apple-system"/>
              </a:rPr>
              <a:t>, </a:t>
            </a:r>
            <a:r>
              <a:rPr lang="en-IN" sz="3400" b="0" i="0" dirty="0" err="1">
                <a:effectLst/>
                <a:latin typeface="-apple-system"/>
              </a:rPr>
              <a:t>Sarwari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Kassana</a:t>
            </a:r>
            <a:r>
              <a:rPr lang="en-IN" sz="3400" b="0" i="0" dirty="0">
                <a:effectLst/>
                <a:latin typeface="-apple-system"/>
              </a:rPr>
              <a:t>, </a:t>
            </a:r>
            <a:r>
              <a:rPr lang="en-IN" sz="3400" b="0" i="0" dirty="0" err="1">
                <a:effectLst/>
                <a:latin typeface="-apple-system"/>
              </a:rPr>
              <a:t>Naseem</a:t>
            </a:r>
            <a:r>
              <a:rPr lang="en-IN" sz="3400" b="0" i="0" dirty="0">
                <a:effectLst/>
                <a:latin typeface="-apple-system"/>
              </a:rPr>
              <a:t> </a:t>
            </a:r>
            <a:r>
              <a:rPr lang="en-IN" sz="3400" b="0" i="0" dirty="0" err="1">
                <a:effectLst/>
                <a:latin typeface="-apple-system"/>
              </a:rPr>
              <a:t>Poonchi</a:t>
            </a:r>
            <a:r>
              <a:rPr lang="en-IN" sz="3400" b="0" i="0" dirty="0">
                <a:effectLst/>
                <a:latin typeface="-apple-system"/>
              </a:rPr>
              <a:t> have also made remarkable </a:t>
            </a:r>
            <a:endParaRPr lang="en-IN" sz="3400" b="0" i="0" dirty="0" smtClean="0">
              <a:effectLst/>
              <a:latin typeface="-apple-system"/>
            </a:endParaRPr>
          </a:p>
          <a:p>
            <a:pPr fontAlgn="base">
              <a:buNone/>
            </a:pPr>
            <a:r>
              <a:rPr lang="en-IN" sz="3400" dirty="0" smtClean="0">
                <a:latin typeface="-apple-system"/>
              </a:rPr>
              <a:t>	</a:t>
            </a:r>
            <a:r>
              <a:rPr lang="en-IN" sz="3400" b="0" i="0" dirty="0" smtClean="0">
                <a:effectLst/>
                <a:latin typeface="-apple-system"/>
              </a:rPr>
              <a:t>contributions </a:t>
            </a:r>
            <a:r>
              <a:rPr lang="en-IN" sz="3400" b="0" i="0" dirty="0">
                <a:effectLst/>
                <a:latin typeface="-apple-system"/>
              </a:rPr>
              <a:t>to </a:t>
            </a:r>
            <a:r>
              <a:rPr lang="en-IN" sz="3400" b="0" i="0" dirty="0" err="1">
                <a:effectLst/>
                <a:latin typeface="-apple-system"/>
              </a:rPr>
              <a:t>Gujari</a:t>
            </a:r>
            <a:r>
              <a:rPr lang="en-IN" sz="3400" b="0" i="0" dirty="0">
                <a:effectLst/>
                <a:latin typeface="-apple-system"/>
              </a:rPr>
              <a:t> through poetry, prose and criticism.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3408" y="128016"/>
            <a:ext cx="5010863" cy="2432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366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246AEF-0552-3E4E-9920-EC7B40E6A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287" y="759523"/>
            <a:ext cx="10131425" cy="5659110"/>
          </a:xfrm>
        </p:spPr>
        <p:txBody>
          <a:bodyPr>
            <a:normAutofit fontScale="77500" lnSpcReduction="20000"/>
          </a:bodyPr>
          <a:lstStyle/>
          <a:p>
            <a:r>
              <a:rPr lang="en-IN"/>
              <a:t>First collection of poetry: Quiliyat e noon – Noon Poonchi</a:t>
            </a:r>
          </a:p>
          <a:p>
            <a:r>
              <a:rPr lang="en-IN"/>
              <a:t>Mohd Ismael Zabi : Poetry Collection- Intezaar</a:t>
            </a:r>
          </a:p>
          <a:p>
            <a:r>
              <a:rPr lang="en-IN"/>
              <a:t>Fateh Mohmad Dehravali : Heer Ranjha in Gojri, sufi poet</a:t>
            </a:r>
          </a:p>
          <a:p>
            <a:r>
              <a:rPr lang="en-IN"/>
              <a:t>Khuda Baksh Zaar: Gulzar-e- Madina</a:t>
            </a:r>
          </a:p>
          <a:p>
            <a:r>
              <a:rPr lang="en-IN"/>
              <a:t>Maulana Mehrudin Qamar : Deewan-e- Qamar</a:t>
            </a:r>
          </a:p>
          <a:p>
            <a:r>
              <a:rPr lang="en-IN"/>
              <a:t>Hasan Din Hasan : Quilayat – e- Hasan</a:t>
            </a:r>
          </a:p>
          <a:p>
            <a:r>
              <a:rPr lang="en-IN"/>
              <a:t>Mian Nizamzudin Larvi  : Ashrar- e-Nizami</a:t>
            </a:r>
          </a:p>
          <a:p>
            <a:r>
              <a:rPr lang="en-IN"/>
              <a:t>Novels: Gulabo- Mohd Akhter</a:t>
            </a:r>
          </a:p>
          <a:p>
            <a:r>
              <a:rPr lang="en-IN"/>
              <a:t>Bat Phero: Ch Talib Husain </a:t>
            </a:r>
          </a:p>
          <a:p>
            <a:r>
              <a:rPr lang="en-IN"/>
              <a:t>Short Story- Qaiser din Qaiser : Koda Sach</a:t>
            </a:r>
          </a:p>
          <a:p>
            <a:r>
              <a:rPr lang="en-IN"/>
              <a:t>Mohd Amin Qamar : Chanani</a:t>
            </a:r>
          </a:p>
          <a:p>
            <a:r>
              <a:rPr lang="en-IN"/>
              <a:t>Dr Shahnawaz Chaudhary 18 Books in Gojri on Poets, Writers, Biographies, Researches</a:t>
            </a:r>
          </a:p>
          <a:p>
            <a:r>
              <a:rPr lang="en-IN"/>
              <a:t>Books on Journalism – Gujar Shahafat: VolI,II,III</a:t>
            </a:r>
          </a:p>
          <a:p>
            <a:r>
              <a:rPr lang="en-IN"/>
              <a:t>Dr Rafiq Anjum : 9 Volumes on Gojri History</a:t>
            </a:r>
          </a:p>
          <a:p>
            <a:r>
              <a:rPr lang="en-IN"/>
              <a:t>Golden History of Gojri Language by Dr Rafiq Anjum</a:t>
            </a:r>
          </a:p>
          <a:p>
            <a:endParaRPr lang="en-IN"/>
          </a:p>
          <a:p>
            <a:endParaRPr lang="en-IN"/>
          </a:p>
          <a:p>
            <a:pPr marL="0" indent="0">
              <a:buNone/>
            </a:pPr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56257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2BA6445-D674-544E-A203-D7D7B0DD0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809057"/>
            <a:ext cx="10131425" cy="4982143"/>
          </a:xfrm>
        </p:spPr>
        <p:txBody>
          <a:bodyPr/>
          <a:lstStyle/>
          <a:p>
            <a:r>
              <a:rPr lang="en-IN"/>
              <a:t>Other Gojri Poets: Jan Mohd Hakim</a:t>
            </a:r>
          </a:p>
          <a:p>
            <a:r>
              <a:rPr lang="en-IN"/>
              <a:t>Riyaz Ahmed Sabir</a:t>
            </a:r>
          </a:p>
          <a:p>
            <a:r>
              <a:rPr lang="en-IN"/>
              <a:t>Prof Jahangir Asgar</a:t>
            </a:r>
          </a:p>
          <a:p>
            <a:r>
              <a:rPr lang="en-IN"/>
              <a:t>Iqbal Azim</a:t>
            </a:r>
          </a:p>
          <a:p>
            <a:r>
              <a:rPr lang="en-IN"/>
              <a:t>Nasim Poonchi</a:t>
            </a:r>
          </a:p>
          <a:p>
            <a:r>
              <a:rPr lang="en-IN"/>
              <a:t>Gojri Drama : Babu Noor Mohd First Drama : Do Byah</a:t>
            </a:r>
          </a:p>
          <a:p>
            <a:r>
              <a:rPr lang="en-IN"/>
              <a:t>Hasan Parvaz : Radio Drama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32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u="sng" dirty="0" smtClean="0">
                <a:solidFill>
                  <a:srgbClr val="FF0000"/>
                </a:solidFill>
              </a:rPr>
              <a:t>Bhoti Language:</a:t>
            </a:r>
            <a:endParaRPr lang="en-GB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IN" sz="3200" dirty="0" smtClean="0"/>
              <a:t>The Bhoti Language also called </a:t>
            </a:r>
            <a:r>
              <a:rPr lang="en-IN" sz="3200" dirty="0" err="1" smtClean="0"/>
              <a:t>Ladakhi</a:t>
            </a:r>
            <a:r>
              <a:rPr lang="en-IN" sz="3200" dirty="0" smtClean="0"/>
              <a:t> language, is a </a:t>
            </a:r>
            <a:r>
              <a:rPr lang="en-IN" sz="3200" dirty="0" err="1" smtClean="0"/>
              <a:t>Tibetic</a:t>
            </a:r>
            <a:r>
              <a:rPr lang="en-IN" sz="3200" dirty="0" smtClean="0"/>
              <a:t>  language spoken mostly in the District </a:t>
            </a:r>
            <a:r>
              <a:rPr lang="en-IN" sz="3200" dirty="0" err="1" smtClean="0"/>
              <a:t>Leh</a:t>
            </a:r>
            <a:r>
              <a:rPr lang="en-IN" sz="3200" dirty="0" smtClean="0"/>
              <a:t> of UT </a:t>
            </a:r>
            <a:r>
              <a:rPr lang="en-IN" sz="3200" dirty="0" err="1" smtClean="0"/>
              <a:t>ladakh</a:t>
            </a:r>
            <a:r>
              <a:rPr lang="en-IN" sz="3200" b="1" dirty="0" smtClean="0">
                <a:solidFill>
                  <a:srgbClr val="002060"/>
                </a:solidFill>
              </a:rPr>
              <a:t>. </a:t>
            </a:r>
          </a:p>
          <a:p>
            <a:pPr marL="228600" lvl="1">
              <a:spcBef>
                <a:spcPts val="1000"/>
              </a:spcBef>
            </a:pPr>
            <a:r>
              <a:rPr lang="en-IN" sz="3200" dirty="0" smtClean="0"/>
              <a:t>Though a member of the </a:t>
            </a:r>
            <a:r>
              <a:rPr lang="en-IN" sz="3200" dirty="0" err="1" smtClean="0"/>
              <a:t>Tibetic</a:t>
            </a:r>
            <a:r>
              <a:rPr lang="en-IN" sz="3200" dirty="0" smtClean="0"/>
              <a:t> family, </a:t>
            </a:r>
            <a:r>
              <a:rPr lang="en-IN" sz="3200" dirty="0" err="1" smtClean="0"/>
              <a:t>Ladakhi</a:t>
            </a:r>
            <a:r>
              <a:rPr lang="en-IN" sz="3200" dirty="0" smtClean="0"/>
              <a:t> is not mutually intelligible with standard </a:t>
            </a:r>
            <a:r>
              <a:rPr lang="en-IN" sz="3200" dirty="0" err="1" smtClean="0"/>
              <a:t>tibetan</a:t>
            </a:r>
            <a:r>
              <a:rPr lang="en-IN" sz="3200" dirty="0" smtClean="0"/>
              <a:t>.</a:t>
            </a:r>
          </a:p>
          <a:p>
            <a:pPr marL="228600" lvl="1">
              <a:spcBef>
                <a:spcPts val="1000"/>
              </a:spcBef>
            </a:pPr>
            <a:r>
              <a:rPr lang="en-US" sz="3200" dirty="0" err="1" smtClean="0"/>
              <a:t>Ladakhi</a:t>
            </a:r>
            <a:r>
              <a:rPr lang="en-US" sz="3200" dirty="0" smtClean="0"/>
              <a:t> has more than 110,000 speakers in India.</a:t>
            </a:r>
          </a:p>
          <a:p>
            <a:pPr marL="228600" lvl="1">
              <a:spcBef>
                <a:spcPts val="1000"/>
              </a:spcBef>
            </a:pPr>
            <a:endParaRPr lang="en-IN" b="1" dirty="0" smtClean="0">
              <a:solidFill>
                <a:srgbClr val="002060"/>
              </a:solidFill>
            </a:endParaRPr>
          </a:p>
          <a:p>
            <a:endParaRPr lang="en-GB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 smtClean="0">
                <a:solidFill>
                  <a:srgbClr val="FF0000"/>
                </a:solidFill>
              </a:rPr>
              <a:t>Ladakhi</a:t>
            </a:r>
            <a:r>
              <a:rPr lang="en-US" b="1" u="sng" dirty="0" smtClean="0">
                <a:solidFill>
                  <a:srgbClr val="FF0000"/>
                </a:solidFill>
              </a:rPr>
              <a:t> has several dialects: </a:t>
            </a:r>
            <a:endParaRPr lang="en-GB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/>
              <a:t>Lehskat</a:t>
            </a:r>
            <a:r>
              <a:rPr lang="en-US" dirty="0" smtClean="0"/>
              <a:t> after </a:t>
            </a:r>
            <a:r>
              <a:rPr lang="en-US" dirty="0" err="1" smtClean="0"/>
              <a:t>Leh</a:t>
            </a:r>
            <a:r>
              <a:rPr lang="en-US" dirty="0" smtClean="0"/>
              <a:t>, where it is spoken; </a:t>
            </a:r>
          </a:p>
          <a:p>
            <a:r>
              <a:rPr lang="en-US" i="1" dirty="0" err="1" smtClean="0"/>
              <a:t>Shamskat</a:t>
            </a:r>
            <a:r>
              <a:rPr lang="en-US" dirty="0" smtClean="0"/>
              <a:t>, spoken in the northwest of </a:t>
            </a:r>
            <a:r>
              <a:rPr lang="en-US" dirty="0" err="1" smtClean="0"/>
              <a:t>Leh</a:t>
            </a:r>
            <a:r>
              <a:rPr lang="en-US" dirty="0" smtClean="0"/>
              <a:t>; </a:t>
            </a:r>
          </a:p>
          <a:p>
            <a:r>
              <a:rPr lang="en-US" i="1" dirty="0" err="1" smtClean="0"/>
              <a:t>Stotskat</a:t>
            </a:r>
            <a:r>
              <a:rPr lang="en-US" dirty="0" smtClean="0"/>
              <a:t>, spoken in the </a:t>
            </a:r>
            <a:r>
              <a:rPr lang="en-US" dirty="0" smtClean="0">
                <a:hlinkClick r:id="rId2" tooltip="Indus River"/>
              </a:rPr>
              <a:t>Indus valley</a:t>
            </a:r>
            <a:r>
              <a:rPr lang="en-US" dirty="0" smtClean="0"/>
              <a:t> and which is tonal unlike the others; </a:t>
            </a:r>
          </a:p>
          <a:p>
            <a:r>
              <a:rPr lang="en-US" i="1" dirty="0" err="1" smtClean="0"/>
              <a:t>Nubra</a:t>
            </a:r>
            <a:r>
              <a:rPr lang="en-US" dirty="0" smtClean="0"/>
              <a:t>, spoken in the north of </a:t>
            </a:r>
            <a:r>
              <a:rPr lang="en-US" dirty="0" err="1" smtClean="0"/>
              <a:t>Leh</a:t>
            </a:r>
            <a:r>
              <a:rPr lang="en-US" dirty="0" smtClean="0"/>
              <a:t>;</a:t>
            </a:r>
          </a:p>
          <a:p>
            <a:r>
              <a:rPr lang="en-US" i="1" dirty="0" err="1" smtClean="0"/>
              <a:t>Changskat</a:t>
            </a:r>
            <a:r>
              <a:rPr lang="en-US" dirty="0" smtClean="0"/>
              <a:t>, Which is spoken in the east of </a:t>
            </a:r>
            <a:r>
              <a:rPr lang="en-US" dirty="0" err="1" smtClean="0"/>
              <a:t>Leh</a:t>
            </a:r>
            <a:r>
              <a:rPr lang="en-US" dirty="0" smtClean="0"/>
              <a:t>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CEBF2B04-1E6A-4CE7-9075-0B7CD3BC0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3198117" y="2255386"/>
            <a:ext cx="5795767" cy="31092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A858A4-2F18-48EF-91E8-62AC7F7F1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31520"/>
          </a:xfrm>
        </p:spPr>
        <p:txBody>
          <a:bodyPr>
            <a:normAutofit fontScale="90000"/>
          </a:bodyPr>
          <a:lstStyle/>
          <a:p>
            <a:pPr algn="ctr"/>
            <a:r>
              <a:rPr lang="en-IN" sz="4900" b="1" dirty="0" smtClean="0">
                <a:solidFill>
                  <a:srgbClr val="FFC000"/>
                </a:solidFill>
              </a:rPr>
              <a:t>EK BHARAT </a:t>
            </a:r>
            <a:r>
              <a:rPr lang="en-IN" sz="4900" b="1" dirty="0" smtClean="0">
                <a:solidFill>
                  <a:srgbClr val="92D050"/>
                </a:solidFill>
              </a:rPr>
              <a:t>SHRESHTHA BHARAT</a:t>
            </a:r>
            <a:endParaRPr lang="en-IN" sz="6700" b="1" dirty="0">
              <a:solidFill>
                <a:srgbClr val="92D05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2150292-8EC7-4893-A8E7-DB141A2F21AE}"/>
              </a:ext>
            </a:extLst>
          </p:cNvPr>
          <p:cNvSpPr txBox="1"/>
          <p:nvPr/>
        </p:nvSpPr>
        <p:spPr>
          <a:xfrm flipH="1">
            <a:off x="476210" y="632752"/>
            <a:ext cx="114267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 smtClean="0">
                <a:solidFill>
                  <a:srgbClr val="FF9900"/>
                </a:solidFill>
                <a:latin typeface="Arial Rounded MT Bold" panose="020F0704030504030204" pitchFamily="34" charset="0"/>
              </a:rPr>
              <a:t>Jammu  &amp; Kashmir and </a:t>
            </a:r>
            <a:r>
              <a:rPr lang="en-IN" sz="3600" dirty="0">
                <a:solidFill>
                  <a:srgbClr val="FF9900"/>
                </a:solidFill>
                <a:latin typeface="Arial Rounded MT Bold" panose="020F0704030504030204" pitchFamily="34" charset="0"/>
              </a:rPr>
              <a:t>Ladakh  </a:t>
            </a:r>
            <a:endParaRPr lang="en-IN" sz="3600" dirty="0" smtClean="0">
              <a:solidFill>
                <a:srgbClr val="FF9900"/>
              </a:solidFill>
              <a:latin typeface="Arial Rounded MT Bold" panose="020F0704030504030204" pitchFamily="34" charset="0"/>
            </a:endParaRPr>
          </a:p>
          <a:p>
            <a:pPr algn="ctr"/>
            <a:r>
              <a:rPr lang="en-IN" sz="3600" dirty="0" smtClean="0">
                <a:solidFill>
                  <a:srgbClr val="92D050"/>
                </a:solidFill>
                <a:latin typeface="Arial Rounded MT Bold" panose="020F0704030504030204" pitchFamily="34" charset="0"/>
              </a:rPr>
              <a:t>with</a:t>
            </a:r>
          </a:p>
          <a:p>
            <a:pPr algn="ctr"/>
            <a:r>
              <a:rPr lang="en-IN" sz="3600" dirty="0" smtClean="0">
                <a:solidFill>
                  <a:srgbClr val="92D050"/>
                </a:solidFill>
                <a:latin typeface="Arial Rounded MT Bold" panose="020F0704030504030204" pitchFamily="34" charset="0"/>
              </a:rPr>
              <a:t>Tamil Nadu</a:t>
            </a:r>
            <a:endParaRPr lang="en-IN" sz="4000" dirty="0">
              <a:solidFill>
                <a:srgbClr val="92D05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473E7F8-748C-41E2-9D8C-C1FF123220F8}"/>
              </a:ext>
            </a:extLst>
          </p:cNvPr>
          <p:cNvSpPr txBox="1"/>
          <p:nvPr/>
        </p:nvSpPr>
        <p:spPr>
          <a:xfrm>
            <a:off x="118136" y="5572141"/>
            <a:ext cx="11633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2800" dirty="0">
                <a:solidFill>
                  <a:srgbClr val="002060"/>
                </a:solidFill>
              </a:rPr>
              <a:t>இந்த முயற்சியின் கீழ் ஜம்மு-காஷ்மீர் &amp; லடாக் தமிழ்நாட்டுடன் ஜோடியாக உள்ளது</a:t>
            </a:r>
            <a:endParaRPr lang="en-IN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551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1081" y="0"/>
            <a:ext cx="10515600" cy="1325563"/>
          </a:xfrm>
        </p:spPr>
        <p:txBody>
          <a:bodyPr/>
          <a:lstStyle/>
          <a:p>
            <a:r>
              <a:rPr lang="en-IN" b="1" u="sng" dirty="0" smtClean="0">
                <a:solidFill>
                  <a:srgbClr val="FF0000"/>
                </a:solidFill>
              </a:rPr>
              <a:t>Script of </a:t>
            </a:r>
            <a:r>
              <a:rPr lang="en-IN" b="1" u="sng" dirty="0" err="1" smtClean="0">
                <a:solidFill>
                  <a:srgbClr val="FF0000"/>
                </a:solidFill>
              </a:rPr>
              <a:t>bhoti</a:t>
            </a:r>
            <a:r>
              <a:rPr lang="en-IN" b="1" u="sng" dirty="0" smtClean="0">
                <a:solidFill>
                  <a:srgbClr val="FF0000"/>
                </a:solidFill>
              </a:rPr>
              <a:t> Language</a:t>
            </a:r>
            <a:endParaRPr lang="en-GB" b="1" u="sng" dirty="0">
              <a:solidFill>
                <a:srgbClr val="FF0000"/>
              </a:solidFill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838200" y="1384663"/>
            <a:ext cx="3289663" cy="5159828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Ladakhi is usually written using Tibetan script with the pronunciation of Ladakhi being much closer to written Classical Tibetan than most other Tibetic languages.</a:t>
            </a:r>
            <a:endParaRPr lang="en-US" dirty="0"/>
          </a:p>
        </p:txBody>
      </p:sp>
      <p:pic>
        <p:nvPicPr>
          <p:cNvPr id="5" name="Picture 2" descr="Ladakhi language, alphabet and pronuncia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8126" y="1376461"/>
            <a:ext cx="6635931" cy="52149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u="sng" dirty="0" err="1" smtClean="0">
                <a:solidFill>
                  <a:srgbClr val="FF0000"/>
                </a:solidFill>
              </a:rPr>
              <a:t>Balti</a:t>
            </a:r>
            <a:r>
              <a:rPr lang="en-IN" b="1" u="sng" dirty="0" smtClean="0">
                <a:solidFill>
                  <a:srgbClr val="FF0000"/>
                </a:solidFill>
              </a:rPr>
              <a:t> language </a:t>
            </a:r>
            <a:endParaRPr lang="en-GB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err="1" smtClean="0"/>
              <a:t>Balti</a:t>
            </a:r>
            <a:r>
              <a:rPr lang="en-US" sz="3200" dirty="0" smtClean="0"/>
              <a:t>  is a </a:t>
            </a:r>
            <a:r>
              <a:rPr lang="en-US" sz="3200" dirty="0" err="1" smtClean="0"/>
              <a:t>Tibetic</a:t>
            </a:r>
            <a:r>
              <a:rPr lang="en-US" sz="3200" dirty="0" smtClean="0"/>
              <a:t> language spoken by people mainly in the </a:t>
            </a:r>
            <a:r>
              <a:rPr lang="en-US" sz="3200" dirty="0" err="1" smtClean="0"/>
              <a:t>Baltistan</a:t>
            </a:r>
            <a:r>
              <a:rPr lang="en-US" sz="3200" dirty="0" smtClean="0"/>
              <a:t> division of </a:t>
            </a:r>
            <a:r>
              <a:rPr lang="en-US" sz="3200" dirty="0" err="1" smtClean="0"/>
              <a:t>Gilgit-Baltistan</a:t>
            </a:r>
            <a:r>
              <a:rPr lang="en-US" sz="3200" dirty="0" smtClean="0"/>
              <a:t>. There are also some </a:t>
            </a:r>
            <a:r>
              <a:rPr lang="en-US" sz="3200" dirty="0" err="1" smtClean="0"/>
              <a:t>Balti</a:t>
            </a:r>
            <a:r>
              <a:rPr lang="en-US" sz="3200" dirty="0" smtClean="0"/>
              <a:t> speakers in -</a:t>
            </a:r>
          </a:p>
          <a:p>
            <a:pPr>
              <a:buFont typeface="Wingdings" pitchFamily="2" charset="2"/>
              <a:buChar char="Ø"/>
            </a:pPr>
            <a:r>
              <a:rPr lang="en-US" sz="3200" b="1" i="1" dirty="0" err="1" smtClean="0"/>
              <a:t>Baltistan</a:t>
            </a:r>
            <a:r>
              <a:rPr lang="en-US" sz="3200" i="1" dirty="0" smtClean="0"/>
              <a:t> region</a:t>
            </a:r>
            <a:r>
              <a:rPr lang="en-US" sz="3200" dirty="0" smtClean="0"/>
              <a:t> of </a:t>
            </a:r>
            <a:r>
              <a:rPr lang="en-US" sz="3200" i="1" dirty="0" err="1" smtClean="0"/>
              <a:t>Gilgit-Baltistan</a:t>
            </a:r>
            <a:r>
              <a:rPr lang="en-US" sz="3200" i="1" dirty="0" smtClean="0"/>
              <a:t>,</a:t>
            </a:r>
            <a:r>
              <a:rPr lang="en-US" sz="32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en-US" sz="3200" b="1" i="1" dirty="0" err="1" smtClean="0"/>
              <a:t>Turtuk</a:t>
            </a:r>
            <a:r>
              <a:rPr lang="en-US" sz="3200" dirty="0" smtClean="0"/>
              <a:t> in </a:t>
            </a:r>
            <a:r>
              <a:rPr lang="en-US" sz="3200" dirty="0" err="1" smtClean="0"/>
              <a:t>Nubra</a:t>
            </a:r>
            <a:r>
              <a:rPr lang="en-US" sz="3200" dirty="0" smtClean="0"/>
              <a:t> Valley of </a:t>
            </a:r>
            <a:r>
              <a:rPr lang="en-US" sz="3200" dirty="0" err="1" smtClean="0"/>
              <a:t>Leh</a:t>
            </a:r>
            <a:r>
              <a:rPr lang="en-US" sz="3200" dirty="0" smtClean="0"/>
              <a:t> district and 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 smtClean="0"/>
              <a:t> The </a:t>
            </a:r>
            <a:r>
              <a:rPr lang="en-US" sz="3200" b="1" i="1" dirty="0" err="1" smtClean="0"/>
              <a:t>Kargil</a:t>
            </a:r>
            <a:r>
              <a:rPr lang="en-US" sz="3200" dirty="0" smtClean="0"/>
              <a:t> district of Ladakh.</a:t>
            </a:r>
          </a:p>
          <a:p>
            <a:r>
              <a:rPr lang="en-US" sz="3200" dirty="0" smtClean="0"/>
              <a:t>It is quite different from Standard Tibetan.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509" y="234496"/>
            <a:ext cx="10515600" cy="1325563"/>
          </a:xfrm>
        </p:spPr>
        <p:txBody>
          <a:bodyPr/>
          <a:lstStyle/>
          <a:p>
            <a:r>
              <a:rPr lang="en-IN" b="1" u="sng" dirty="0" err="1" smtClean="0">
                <a:solidFill>
                  <a:srgbClr val="FF0000"/>
                </a:solidFill>
              </a:rPr>
              <a:t>Balti</a:t>
            </a:r>
            <a:r>
              <a:rPr lang="en-IN" b="1" u="sng" dirty="0" smtClean="0">
                <a:solidFill>
                  <a:srgbClr val="FF0000"/>
                </a:solidFill>
              </a:rPr>
              <a:t> Script</a:t>
            </a:r>
            <a:endParaRPr lang="en-GB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509" y="1708058"/>
            <a:ext cx="10515600" cy="4575175"/>
          </a:xfrm>
        </p:spPr>
        <p:txBody>
          <a:bodyPr/>
          <a:lstStyle/>
          <a:p>
            <a:r>
              <a:rPr lang="en-US" sz="3200" dirty="0" smtClean="0"/>
              <a:t>The main script for writing </a:t>
            </a:r>
            <a:r>
              <a:rPr lang="en-US" sz="3200" dirty="0" err="1" smtClean="0"/>
              <a:t>Balti</a:t>
            </a:r>
            <a:r>
              <a:rPr lang="en-US" sz="3200" dirty="0" smtClean="0"/>
              <a:t> is the local adaptation of the Tibetan alphabet which is called </a:t>
            </a:r>
            <a:r>
              <a:rPr lang="en-US" sz="3200" dirty="0" err="1" smtClean="0"/>
              <a:t>Yige</a:t>
            </a:r>
            <a:r>
              <a:rPr lang="en-US" sz="3200" dirty="0" smtClean="0"/>
              <a:t> in </a:t>
            </a:r>
            <a:r>
              <a:rPr lang="en-US" sz="3200" dirty="0" err="1" smtClean="0"/>
              <a:t>Baltiyul</a:t>
            </a:r>
            <a:r>
              <a:rPr lang="en-US" sz="3200" dirty="0" smtClean="0"/>
              <a:t> </a:t>
            </a:r>
            <a:r>
              <a:rPr lang="en-US" sz="3200" dirty="0" err="1" smtClean="0"/>
              <a:t>Baltistan</a:t>
            </a:r>
            <a:r>
              <a:rPr lang="en-US" sz="3200" dirty="0" smtClean="0"/>
              <a:t>, but it is often written in the Persian script, especially within Pakistan.</a:t>
            </a:r>
          </a:p>
          <a:p>
            <a:r>
              <a:rPr lang="en-US" sz="3200" dirty="0" err="1" smtClean="0"/>
              <a:t>Balti</a:t>
            </a:r>
            <a:r>
              <a:rPr lang="en-US" sz="3200" dirty="0" smtClean="0"/>
              <a:t> was written with a version of the Tibetan alphabet from 727 AD, when </a:t>
            </a:r>
            <a:r>
              <a:rPr lang="en-US" sz="3200" dirty="0" err="1" smtClean="0"/>
              <a:t>Baltistan</a:t>
            </a:r>
            <a:r>
              <a:rPr lang="en-US" sz="3200" dirty="0" smtClean="0"/>
              <a:t> was conquered by Tibetans, until the last quarter of the 14th century, when the </a:t>
            </a:r>
            <a:r>
              <a:rPr lang="en-US" sz="3200" dirty="0" err="1" smtClean="0"/>
              <a:t>Baltis</a:t>
            </a:r>
            <a:r>
              <a:rPr lang="en-US" sz="3200" dirty="0" smtClean="0"/>
              <a:t> converted to Islam. Since then, Persian script replaced the Tibetan script.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284D46-9AE2-F343-B974-B246C6E0A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298" y="172742"/>
            <a:ext cx="4696095" cy="1089751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Shina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B91F759-BA0C-2240-A1AA-D74DB4C7C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74" y="1139285"/>
            <a:ext cx="5599577" cy="5454533"/>
          </a:xfrm>
        </p:spPr>
        <p:txBody>
          <a:bodyPr>
            <a:normAutofit/>
          </a:bodyPr>
          <a:lstStyle/>
          <a:p>
            <a:pPr algn="just"/>
            <a:r>
              <a:rPr lang="en-IN" dirty="0"/>
              <a:t>Language of Dardic group</a:t>
            </a:r>
          </a:p>
          <a:p>
            <a:pPr algn="just"/>
            <a:r>
              <a:rPr lang="en-IN" dirty="0" smtClean="0"/>
              <a:t>Mainly </a:t>
            </a:r>
            <a:r>
              <a:rPr lang="en-IN" dirty="0"/>
              <a:t>spoken in </a:t>
            </a:r>
            <a:r>
              <a:rPr lang="en-IN" dirty="0" err="1" smtClean="0"/>
              <a:t>Gurez</a:t>
            </a:r>
            <a:r>
              <a:rPr lang="en-IN" dirty="0" smtClean="0"/>
              <a:t> (Kashmir), </a:t>
            </a:r>
            <a:r>
              <a:rPr lang="en-IN" dirty="0" err="1" smtClean="0"/>
              <a:t>Gilgit-Baltistan</a:t>
            </a:r>
            <a:r>
              <a:rPr lang="en-IN" dirty="0" smtClean="0"/>
              <a:t>, </a:t>
            </a:r>
            <a:r>
              <a:rPr lang="en-IN" dirty="0" err="1" smtClean="0"/>
              <a:t>Drass</a:t>
            </a:r>
            <a:r>
              <a:rPr lang="en-IN" dirty="0" smtClean="0"/>
              <a:t> of Ladakh UT.</a:t>
            </a:r>
            <a:endParaRPr lang="en-IN" dirty="0"/>
          </a:p>
          <a:p>
            <a:pPr algn="just"/>
            <a:r>
              <a:rPr lang="en-US" dirty="0" smtClean="0"/>
              <a:t>Haji A </a:t>
            </a:r>
            <a:r>
              <a:rPr lang="en-US" dirty="0" err="1" smtClean="0"/>
              <a:t>A</a:t>
            </a:r>
            <a:r>
              <a:rPr lang="en-US" dirty="0" smtClean="0"/>
              <a:t> </a:t>
            </a:r>
            <a:r>
              <a:rPr lang="en-US" dirty="0" err="1" smtClean="0"/>
              <a:t>Samoo</a:t>
            </a:r>
            <a:r>
              <a:rPr lang="en-US" dirty="0" smtClean="0"/>
              <a:t>.</a:t>
            </a:r>
            <a:endParaRPr lang="en-IN" dirty="0"/>
          </a:p>
          <a:p>
            <a:pPr algn="just"/>
            <a:r>
              <a:rPr lang="en-IN" dirty="0" err="1"/>
              <a:t>Zahid</a:t>
            </a:r>
            <a:r>
              <a:rPr lang="en-IN" dirty="0"/>
              <a:t> </a:t>
            </a:r>
            <a:r>
              <a:rPr lang="en-IN" dirty="0" err="1" smtClean="0"/>
              <a:t>Budgami</a:t>
            </a:r>
            <a:r>
              <a:rPr lang="en-IN" dirty="0" smtClean="0"/>
              <a:t>.</a:t>
            </a:r>
          </a:p>
          <a:p>
            <a:pPr algn="just"/>
            <a:r>
              <a:rPr lang="en-US" dirty="0" err="1" smtClean="0"/>
              <a:t>Fareed</a:t>
            </a:r>
            <a:r>
              <a:rPr lang="en-US" dirty="0" smtClean="0"/>
              <a:t> </a:t>
            </a:r>
            <a:r>
              <a:rPr lang="en-US" dirty="0" err="1" smtClean="0"/>
              <a:t>Kaloo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Zia Mohammed.</a:t>
            </a:r>
            <a:endParaRPr lang="en-IN" dirty="0"/>
          </a:p>
          <a:p>
            <a:pPr algn="just"/>
            <a:r>
              <a:rPr lang="en-IN" dirty="0" smtClean="0"/>
              <a:t>The </a:t>
            </a:r>
            <a:r>
              <a:rPr lang="en-IN" dirty="0"/>
              <a:t>Central Institute of Hindi has done a commendable job to preserve Shina by making Hindi folk dictionary project</a:t>
            </a:r>
            <a:r>
              <a:rPr lang="en-IN" dirty="0" smtClean="0"/>
              <a:t>.</a:t>
            </a:r>
            <a:endParaRPr lang="en-US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49A4042B-BC47-1B44-97F9-7B16DE89C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1" y="4522"/>
            <a:ext cx="5715000" cy="3522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A4EE48E8-F5AD-3646-91B2-B2A4BF390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1" y="3522134"/>
            <a:ext cx="5715000" cy="3279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004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9011" y="208370"/>
            <a:ext cx="10515600" cy="1084852"/>
          </a:xfrm>
        </p:spPr>
        <p:txBody>
          <a:bodyPr>
            <a:normAutofit/>
          </a:bodyPr>
          <a:lstStyle/>
          <a:p>
            <a:r>
              <a:rPr lang="en-GB" sz="4800" b="1" u="sng" dirty="0" smtClean="0">
                <a:solidFill>
                  <a:srgbClr val="FF0000"/>
                </a:solidFill>
              </a:rPr>
              <a:t>DARDI</a:t>
            </a:r>
            <a:endParaRPr lang="en-GB" sz="48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011" y="1436916"/>
            <a:ext cx="10515600" cy="4258491"/>
          </a:xfrm>
        </p:spPr>
        <p:txBody>
          <a:bodyPr/>
          <a:lstStyle/>
          <a:p>
            <a:r>
              <a:rPr lang="en-GB" sz="3200" b="1" i="1" dirty="0" err="1" smtClean="0"/>
              <a:t>Dardic</a:t>
            </a:r>
            <a:r>
              <a:rPr lang="en-GB" sz="3200" dirty="0" smtClean="0"/>
              <a:t> group of languages occupy a large geographical tract in the north of sub continent and comprise the number of language and are also known as </a:t>
            </a:r>
            <a:r>
              <a:rPr lang="en-GB" sz="3200" b="1" i="1" dirty="0" err="1" smtClean="0"/>
              <a:t>Pisaca</a:t>
            </a:r>
            <a:r>
              <a:rPr lang="en-GB" sz="3200" dirty="0" smtClean="0"/>
              <a:t> or </a:t>
            </a:r>
            <a:r>
              <a:rPr lang="en-GB" sz="3200" b="1" i="1" dirty="0" err="1" smtClean="0"/>
              <a:t>Pisacha</a:t>
            </a:r>
            <a:r>
              <a:rPr lang="en-GB" sz="3200" dirty="0" smtClean="0"/>
              <a:t> language.</a:t>
            </a:r>
          </a:p>
          <a:p>
            <a:r>
              <a:rPr lang="en-GB" sz="3200" dirty="0" smtClean="0"/>
              <a:t>Sir George </a:t>
            </a:r>
            <a:r>
              <a:rPr lang="en-GB" sz="3200" dirty="0" err="1" smtClean="0"/>
              <a:t>Grierson</a:t>
            </a:r>
            <a:r>
              <a:rPr lang="en-GB" sz="3200" dirty="0" smtClean="0"/>
              <a:t>, in his great work namely “Linguistic survey of India”, classifies </a:t>
            </a:r>
            <a:r>
              <a:rPr lang="en-GB" sz="3200" dirty="0" err="1" smtClean="0"/>
              <a:t>Dard</a:t>
            </a:r>
            <a:r>
              <a:rPr lang="en-GB" sz="3200" dirty="0" smtClean="0"/>
              <a:t> or </a:t>
            </a:r>
            <a:r>
              <a:rPr lang="en-GB" sz="3200" dirty="0" err="1" smtClean="0"/>
              <a:t>Pisacha</a:t>
            </a:r>
            <a:r>
              <a:rPr lang="en-GB" sz="3200" dirty="0" smtClean="0"/>
              <a:t> language as a distinct sub family between Indo-Aryan family and Indo-Iranian family of language.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800" b="1" u="sng" dirty="0" err="1" smtClean="0">
                <a:solidFill>
                  <a:srgbClr val="FF0000"/>
                </a:solidFill>
              </a:rPr>
              <a:t>Purgi</a:t>
            </a:r>
            <a:r>
              <a:rPr lang="en-IN" sz="4800" b="1" u="sng" dirty="0" smtClean="0">
                <a:solidFill>
                  <a:srgbClr val="FF0000"/>
                </a:solidFill>
              </a:rPr>
              <a:t> Language:</a:t>
            </a:r>
            <a:endParaRPr lang="en-GB" sz="48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200" b="1" dirty="0" err="1" smtClean="0"/>
              <a:t>Purgi</a:t>
            </a:r>
            <a:r>
              <a:rPr lang="en-US" sz="3200" b="1" dirty="0" smtClean="0"/>
              <a:t> (also called </a:t>
            </a:r>
            <a:r>
              <a:rPr lang="en-US" sz="3200" b="1" dirty="0" err="1" smtClean="0"/>
              <a:t>Puriki</a:t>
            </a:r>
            <a:r>
              <a:rPr lang="en-US" sz="3200" b="1" dirty="0" smtClean="0"/>
              <a:t>) </a:t>
            </a:r>
            <a:r>
              <a:rPr lang="en-US" sz="3200" dirty="0" smtClean="0"/>
              <a:t>is a </a:t>
            </a:r>
            <a:r>
              <a:rPr lang="en-US" sz="3200" dirty="0" err="1" smtClean="0"/>
              <a:t>Tibetic</a:t>
            </a:r>
            <a:r>
              <a:rPr lang="en-US" sz="3200" dirty="0" smtClean="0"/>
              <a:t> language spoken by the </a:t>
            </a:r>
            <a:r>
              <a:rPr lang="en-US" sz="3200" dirty="0" err="1" smtClean="0"/>
              <a:t>Purikpa</a:t>
            </a:r>
            <a:r>
              <a:rPr lang="en-US" sz="3200" dirty="0" smtClean="0"/>
              <a:t> in parts of the Indian union territory of Ladakh district </a:t>
            </a:r>
            <a:r>
              <a:rPr lang="en-US" sz="3200" dirty="0" err="1" smtClean="0"/>
              <a:t>Kargil</a:t>
            </a:r>
            <a:r>
              <a:rPr lang="en-US" sz="3200" dirty="0" smtClean="0"/>
              <a:t> and </a:t>
            </a:r>
            <a:r>
              <a:rPr lang="en-US" sz="3200" dirty="0" err="1" smtClean="0"/>
              <a:t>neighbouring</a:t>
            </a:r>
            <a:r>
              <a:rPr lang="en-US" sz="3200" dirty="0" smtClean="0"/>
              <a:t> regions of </a:t>
            </a:r>
            <a:r>
              <a:rPr lang="en-US" sz="3200" dirty="0" err="1" smtClean="0"/>
              <a:t>Gilgit-Baltistan</a:t>
            </a:r>
            <a:r>
              <a:rPr lang="en-US" sz="3200" dirty="0" smtClean="0"/>
              <a:t> territory.</a:t>
            </a:r>
          </a:p>
          <a:p>
            <a:pPr algn="just"/>
            <a:r>
              <a:rPr lang="en-US" sz="3200" dirty="0" smtClean="0"/>
              <a:t>The </a:t>
            </a:r>
            <a:r>
              <a:rPr lang="en-US" sz="3200" dirty="0" err="1" smtClean="0"/>
              <a:t>Purikpa</a:t>
            </a:r>
            <a:r>
              <a:rPr lang="en-US" sz="3200" dirty="0" smtClean="0"/>
              <a:t> live south of the </a:t>
            </a:r>
            <a:r>
              <a:rPr lang="en-US" sz="3200" dirty="0" err="1" smtClean="0"/>
              <a:t>Balti</a:t>
            </a:r>
            <a:r>
              <a:rPr lang="en-US" sz="3200" dirty="0" smtClean="0"/>
              <a:t> in Ladakh. Most of them live in Ladakh and </a:t>
            </a:r>
            <a:r>
              <a:rPr lang="en-US" sz="3200" dirty="0" err="1" smtClean="0"/>
              <a:t>Baltistan</a:t>
            </a:r>
            <a:r>
              <a:rPr lang="en-US" sz="3200" dirty="0" smtClean="0"/>
              <a:t>, especially in </a:t>
            </a:r>
            <a:r>
              <a:rPr lang="en-US" sz="3200" dirty="0" err="1" smtClean="0"/>
              <a:t>Kargil</a:t>
            </a:r>
            <a:r>
              <a:rPr lang="en-US" sz="3200" dirty="0" smtClean="0"/>
              <a:t> although significant numbers reside in </a:t>
            </a:r>
            <a:r>
              <a:rPr lang="en-US" sz="3200" dirty="0" err="1" smtClean="0"/>
              <a:t>Leh</a:t>
            </a:r>
            <a:r>
              <a:rPr lang="en-US" sz="3200" dirty="0" smtClean="0"/>
              <a:t>. </a:t>
            </a:r>
          </a:p>
          <a:p>
            <a:pPr algn="just"/>
            <a:endParaRPr lang="en-GB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5685C1-C446-4D46-914F-333F544A4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Minor Dialects </a:t>
            </a:r>
            <a:r>
              <a:rPr lang="en-IN" dirty="0"/>
              <a:t/>
            </a:r>
            <a:br>
              <a:rPr lang="en-IN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7A3C93-BE0D-2640-A590-AD7D2B2B7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629" y="1567543"/>
            <a:ext cx="7589520" cy="4624251"/>
          </a:xfrm>
        </p:spPr>
        <p:txBody>
          <a:bodyPr>
            <a:normAutofit fontScale="92500" lnSpcReduction="10000"/>
          </a:bodyPr>
          <a:lstStyle/>
          <a:p>
            <a:r>
              <a:rPr lang="en-IN" b="1" i="1" dirty="0" err="1"/>
              <a:t>Sarazi</a:t>
            </a:r>
            <a:r>
              <a:rPr lang="en-IN" b="1" i="1" dirty="0"/>
              <a:t>- </a:t>
            </a:r>
            <a:r>
              <a:rPr lang="en-IN" b="1" i="1" dirty="0" err="1"/>
              <a:t>Doda</a:t>
            </a:r>
            <a:r>
              <a:rPr lang="en-IN" b="1" i="1" dirty="0"/>
              <a:t> Region</a:t>
            </a:r>
          </a:p>
          <a:p>
            <a:r>
              <a:rPr lang="en-IN" b="1" i="1" dirty="0" err="1" smtClean="0"/>
              <a:t>Khasahli</a:t>
            </a:r>
            <a:r>
              <a:rPr lang="en-IN" b="1" i="1" dirty="0" smtClean="0"/>
              <a:t>– </a:t>
            </a:r>
            <a:r>
              <a:rPr lang="en-IN" b="1" i="1" dirty="0" err="1" smtClean="0"/>
              <a:t>Doda</a:t>
            </a:r>
            <a:endParaRPr lang="en-IN" b="1" i="1" dirty="0"/>
          </a:p>
          <a:p>
            <a:r>
              <a:rPr lang="en-IN" b="1" i="1" dirty="0" err="1"/>
              <a:t>Bhaderwahi</a:t>
            </a:r>
            <a:r>
              <a:rPr lang="en-IN" b="1" i="1" dirty="0"/>
              <a:t>: </a:t>
            </a:r>
            <a:r>
              <a:rPr lang="en-IN" b="1" i="1" dirty="0" err="1"/>
              <a:t>Bhaderwah</a:t>
            </a:r>
            <a:r>
              <a:rPr lang="en-IN" b="1" i="1" dirty="0"/>
              <a:t> Region</a:t>
            </a:r>
          </a:p>
          <a:p>
            <a:r>
              <a:rPr lang="en-IN" b="1" i="1" dirty="0" err="1"/>
              <a:t>Kishtwari</a:t>
            </a:r>
            <a:r>
              <a:rPr lang="en-IN" b="1" i="1" dirty="0"/>
              <a:t>: </a:t>
            </a:r>
            <a:r>
              <a:rPr lang="en-IN" b="1" i="1" dirty="0" err="1"/>
              <a:t>Kishtwar</a:t>
            </a:r>
            <a:r>
              <a:rPr lang="en-IN" b="1" i="1" dirty="0"/>
              <a:t> and Kashmir Region</a:t>
            </a:r>
          </a:p>
          <a:p>
            <a:r>
              <a:rPr lang="en-IN" b="1" i="1" dirty="0"/>
              <a:t>Minor difference: </a:t>
            </a:r>
            <a:endParaRPr lang="en-IN" b="1" i="1" dirty="0" smtClean="0"/>
          </a:p>
          <a:p>
            <a:r>
              <a:rPr lang="en-IN" b="1" i="1" dirty="0" smtClean="0"/>
              <a:t>Example: </a:t>
            </a:r>
            <a:r>
              <a:rPr lang="en-IN" b="1" i="1" dirty="0"/>
              <a:t>Where are you going?</a:t>
            </a:r>
          </a:p>
          <a:p>
            <a:pPr marL="0" indent="0"/>
            <a:r>
              <a:rPr lang="en-IN" b="1" i="1" dirty="0" smtClean="0"/>
              <a:t>  </a:t>
            </a:r>
            <a:r>
              <a:rPr lang="en-IN" b="1" i="1" dirty="0" err="1" smtClean="0"/>
              <a:t>Sarazi</a:t>
            </a:r>
            <a:r>
              <a:rPr lang="en-IN" b="1" i="1" dirty="0"/>
              <a:t>: </a:t>
            </a:r>
            <a:r>
              <a:rPr lang="en-IN" b="1" i="1" dirty="0" err="1"/>
              <a:t>Tu</a:t>
            </a:r>
            <a:r>
              <a:rPr lang="en-IN" b="1" i="1" dirty="0"/>
              <a:t> </a:t>
            </a:r>
            <a:r>
              <a:rPr lang="en-IN" b="1" i="1" dirty="0" err="1"/>
              <a:t>kolay</a:t>
            </a:r>
            <a:r>
              <a:rPr lang="en-IN" b="1" i="1" dirty="0"/>
              <a:t> </a:t>
            </a:r>
            <a:r>
              <a:rPr lang="en-IN" b="1" i="1" dirty="0" err="1"/>
              <a:t>gaanchay</a:t>
            </a:r>
            <a:r>
              <a:rPr lang="en-IN" b="1" i="1" dirty="0"/>
              <a:t>?</a:t>
            </a:r>
          </a:p>
          <a:p>
            <a:r>
              <a:rPr lang="en-IN" b="1" i="1" dirty="0" err="1" smtClean="0"/>
              <a:t>Khashali</a:t>
            </a:r>
            <a:r>
              <a:rPr lang="en-IN" b="1" i="1" dirty="0" smtClean="0"/>
              <a:t>: </a:t>
            </a:r>
            <a:r>
              <a:rPr lang="en-IN" b="1" i="1" dirty="0" err="1"/>
              <a:t>Tu</a:t>
            </a:r>
            <a:r>
              <a:rPr lang="en-IN" b="1" i="1" dirty="0"/>
              <a:t> Kora </a:t>
            </a:r>
            <a:r>
              <a:rPr lang="en-IN" b="1" i="1" dirty="0" err="1"/>
              <a:t>ghachnay</a:t>
            </a:r>
            <a:r>
              <a:rPr lang="en-IN" b="1" i="1" dirty="0"/>
              <a:t>?</a:t>
            </a:r>
          </a:p>
          <a:p>
            <a:r>
              <a:rPr lang="en-IN" b="1" i="1" dirty="0" err="1"/>
              <a:t>Bhaderwahi</a:t>
            </a:r>
            <a:r>
              <a:rPr lang="en-IN" b="1" i="1" dirty="0" smtClean="0"/>
              <a:t>: </a:t>
            </a:r>
            <a:r>
              <a:rPr lang="en-IN" b="1" i="1" dirty="0" err="1" smtClean="0"/>
              <a:t>Tus</a:t>
            </a:r>
            <a:r>
              <a:rPr lang="en-IN" b="1" i="1" dirty="0" smtClean="0"/>
              <a:t> </a:t>
            </a:r>
            <a:r>
              <a:rPr lang="en-IN" b="1" i="1" dirty="0"/>
              <a:t>kora </a:t>
            </a:r>
            <a:r>
              <a:rPr lang="en-IN" b="1" i="1" dirty="0" err="1"/>
              <a:t>chalay</a:t>
            </a:r>
            <a:r>
              <a:rPr lang="en-IN" b="1" i="1" dirty="0"/>
              <a:t>?</a:t>
            </a:r>
          </a:p>
          <a:p>
            <a:r>
              <a:rPr lang="en-IN" b="1" i="1" dirty="0" err="1"/>
              <a:t>Kishtwari</a:t>
            </a:r>
            <a:r>
              <a:rPr lang="en-IN" b="1" i="1" dirty="0"/>
              <a:t>: Tyson </a:t>
            </a:r>
            <a:r>
              <a:rPr lang="en-IN" b="1" i="1" dirty="0" err="1"/>
              <a:t>naam</a:t>
            </a:r>
            <a:r>
              <a:rPr lang="en-IN" b="1" i="1" dirty="0"/>
              <a:t> </a:t>
            </a:r>
            <a:r>
              <a:rPr lang="en-IN" b="1" i="1" dirty="0" err="1"/>
              <a:t>kya</a:t>
            </a:r>
            <a:r>
              <a:rPr lang="en-IN" b="1" i="1" dirty="0"/>
              <a:t> </a:t>
            </a:r>
            <a:r>
              <a:rPr lang="en-IN" b="1" i="1" dirty="0" err="1"/>
              <a:t>thui</a:t>
            </a:r>
            <a:r>
              <a:rPr lang="en-IN" b="1" i="1" dirty="0"/>
              <a:t>?</a:t>
            </a:r>
            <a:endParaRPr lang="en-US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-20293" t="6671" r="48293" b="-32386"/>
          <a:stretch/>
        </p:blipFill>
        <p:spPr>
          <a:xfrm>
            <a:off x="4585063" y="744583"/>
            <a:ext cx="7508569" cy="5994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0880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45C3FD-9D95-1D4C-84C2-EBC69B0B4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697" y="338999"/>
            <a:ext cx="10515600" cy="1124041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Pogali: Dialect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CD7929C-03E8-CD43-9FC1-BE88DDD22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949" y="1525800"/>
            <a:ext cx="10819689" cy="4668608"/>
          </a:xfrm>
        </p:spPr>
        <p:txBody>
          <a:bodyPr>
            <a:normAutofit/>
          </a:bodyPr>
          <a:lstStyle/>
          <a:p>
            <a:r>
              <a:rPr lang="en-US" dirty="0" err="1"/>
              <a:t>Pogal</a:t>
            </a:r>
            <a:r>
              <a:rPr lang="en-US" dirty="0"/>
              <a:t> is a village in </a:t>
            </a:r>
            <a:r>
              <a:rPr lang="en-US" dirty="0" err="1"/>
              <a:t>Tehsil</a:t>
            </a:r>
            <a:r>
              <a:rPr lang="en-US" dirty="0"/>
              <a:t> </a:t>
            </a:r>
            <a:r>
              <a:rPr lang="en-US" dirty="0" err="1" smtClean="0"/>
              <a:t>Ukerhal</a:t>
            </a:r>
            <a:r>
              <a:rPr lang="en-US" dirty="0" smtClean="0"/>
              <a:t>. Name </a:t>
            </a:r>
            <a:r>
              <a:rPr lang="en-US" dirty="0" err="1"/>
              <a:t>pogali</a:t>
            </a:r>
            <a:r>
              <a:rPr lang="en-US" dirty="0"/>
              <a:t> has been given by some writers who have </a:t>
            </a:r>
            <a:r>
              <a:rPr lang="en-US" dirty="0" smtClean="0"/>
              <a:t>first </a:t>
            </a:r>
            <a:r>
              <a:rPr lang="en-US" dirty="0"/>
              <a:t>started writing for this dialect. </a:t>
            </a:r>
            <a:endParaRPr lang="en-US" dirty="0" smtClean="0"/>
          </a:p>
          <a:p>
            <a:r>
              <a:rPr lang="en-IN" dirty="0" smtClean="0"/>
              <a:t>Spoken </a:t>
            </a:r>
            <a:r>
              <a:rPr lang="en-IN" dirty="0"/>
              <a:t>in </a:t>
            </a:r>
            <a:r>
              <a:rPr lang="en-IN" dirty="0" err="1"/>
              <a:t>Ramban</a:t>
            </a:r>
            <a:r>
              <a:rPr lang="en-IN" dirty="0"/>
              <a:t> area</a:t>
            </a:r>
          </a:p>
          <a:p>
            <a:r>
              <a:rPr lang="en-IN" dirty="0" err="1"/>
              <a:t>Mohd</a:t>
            </a:r>
            <a:r>
              <a:rPr lang="en-IN" dirty="0"/>
              <a:t> Amin</a:t>
            </a:r>
          </a:p>
          <a:p>
            <a:r>
              <a:rPr lang="en-IN" dirty="0"/>
              <a:t>Amin </a:t>
            </a:r>
            <a:r>
              <a:rPr lang="en-IN" dirty="0" err="1"/>
              <a:t>Banhali</a:t>
            </a:r>
            <a:endParaRPr lang="en-IN" dirty="0"/>
          </a:p>
          <a:p>
            <a:r>
              <a:rPr lang="en-IN" dirty="0"/>
              <a:t>Tahir </a:t>
            </a:r>
            <a:r>
              <a:rPr lang="en-IN" dirty="0" err="1"/>
              <a:t>Banhali</a:t>
            </a:r>
            <a:endParaRPr lang="en-IN" dirty="0"/>
          </a:p>
          <a:p>
            <a:r>
              <a:rPr lang="en-IN" dirty="0" err="1"/>
              <a:t>Zahir</a:t>
            </a:r>
            <a:endParaRPr lang="en-US" dirty="0"/>
          </a:p>
        </p:txBody>
      </p:sp>
      <p:pic>
        <p:nvPicPr>
          <p:cNvPr id="1026" name="Picture 2" descr="37305853_2175273212542661_683656230992661708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0312" y="2516687"/>
            <a:ext cx="5145019" cy="385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29601" y="5908313"/>
            <a:ext cx="1649895" cy="4671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Pogal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Parishtan</a:t>
            </a:r>
            <a:endParaRPr lang="en-I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13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173FE5-A6E3-614E-A20A-EEE2CF682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u="sng" dirty="0" err="1">
                <a:solidFill>
                  <a:srgbClr val="FF0000"/>
                </a:solidFill>
              </a:rPr>
              <a:t>Padri</a:t>
            </a:r>
            <a:r>
              <a:rPr lang="en-IN" b="1" u="sng" dirty="0"/>
              <a:t> </a:t>
            </a:r>
            <a:endParaRPr lang="en-US" b="1" u="s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E5DF1E6-E0EC-B649-B181-B4D5F9862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457" y="2055813"/>
            <a:ext cx="8770571" cy="3651504"/>
          </a:xfrm>
        </p:spPr>
        <p:txBody>
          <a:bodyPr/>
          <a:lstStyle/>
          <a:p>
            <a:r>
              <a:rPr lang="en-IN" dirty="0"/>
              <a:t>Spoken in </a:t>
            </a:r>
            <a:r>
              <a:rPr lang="en-IN" dirty="0" err="1"/>
              <a:t>Paddar</a:t>
            </a:r>
            <a:r>
              <a:rPr lang="en-IN" dirty="0"/>
              <a:t> region , beyond </a:t>
            </a:r>
            <a:r>
              <a:rPr lang="en-IN" dirty="0" err="1" smtClean="0"/>
              <a:t>Kishtwar</a:t>
            </a:r>
            <a:r>
              <a:rPr lang="en-IN" dirty="0" smtClean="0"/>
              <a:t>.</a:t>
            </a:r>
            <a:endParaRPr lang="en-IN" dirty="0"/>
          </a:p>
          <a:p>
            <a:r>
              <a:rPr lang="en-IN" dirty="0"/>
              <a:t>Young </a:t>
            </a:r>
            <a:r>
              <a:rPr lang="en-IN" dirty="0" smtClean="0"/>
              <a:t>poet: </a:t>
            </a:r>
            <a:r>
              <a:rPr lang="en-IN" dirty="0" err="1" smtClean="0"/>
              <a:t>Phulel</a:t>
            </a:r>
            <a:r>
              <a:rPr lang="en-IN" dirty="0" smtClean="0"/>
              <a:t> Singh.</a:t>
            </a:r>
            <a:endParaRPr lang="en-IN" dirty="0"/>
          </a:p>
          <a:p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510" y="0"/>
            <a:ext cx="4427883" cy="3135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197" y="3176546"/>
            <a:ext cx="4458803" cy="3681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8636252" y="6494419"/>
            <a:ext cx="2733261" cy="2463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Gulabgarh</a:t>
            </a:r>
            <a:r>
              <a:rPr lang="en-US" dirty="0" smtClean="0">
                <a:solidFill>
                  <a:schemeClr val="tx1"/>
                </a:solidFill>
              </a:rPr>
              <a:t> in </a:t>
            </a:r>
            <a:r>
              <a:rPr lang="en-US" dirty="0" err="1" smtClean="0">
                <a:solidFill>
                  <a:schemeClr val="tx1"/>
                </a:solidFill>
              </a:rPr>
              <a:t>Paddar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990465" y="2821577"/>
            <a:ext cx="1908313" cy="2186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Machail</a:t>
            </a:r>
            <a:r>
              <a:rPr lang="en-US" dirty="0" smtClean="0">
                <a:solidFill>
                  <a:schemeClr val="tx1"/>
                </a:solidFill>
              </a:rPr>
              <a:t> Mata</a:t>
            </a:r>
            <a:endParaRPr lang="en-I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81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94D884-5558-4E4C-B6D1-D2C7C5533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450" y="163396"/>
            <a:ext cx="4492316" cy="949559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Punjabi Writers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783967-4CED-004C-9CE7-F16D30560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514" y="1128631"/>
            <a:ext cx="5602658" cy="5533426"/>
          </a:xfrm>
        </p:spPr>
        <p:txBody>
          <a:bodyPr>
            <a:noAutofit/>
          </a:bodyPr>
          <a:lstStyle/>
          <a:p>
            <a:r>
              <a:rPr lang="en-US" sz="2200" b="1" dirty="0" smtClean="0"/>
              <a:t>Dr. </a:t>
            </a:r>
            <a:r>
              <a:rPr lang="en-US" sz="2200" b="1" dirty="0" err="1" smtClean="0"/>
              <a:t>Baljeet</a:t>
            </a:r>
            <a:r>
              <a:rPr lang="en-US" sz="2200" b="1" dirty="0" smtClean="0"/>
              <a:t> Singh Raina</a:t>
            </a:r>
          </a:p>
          <a:p>
            <a:r>
              <a:rPr lang="en-US" sz="2200" b="1" dirty="0" err="1" smtClean="0"/>
              <a:t>Devinder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/>
              <a:t>Vishavnagrik</a:t>
            </a:r>
            <a:r>
              <a:rPr lang="en-US" sz="2200" b="1" dirty="0" smtClean="0"/>
              <a:t>,</a:t>
            </a:r>
          </a:p>
          <a:p>
            <a:r>
              <a:rPr lang="en-US" sz="2200" b="1" dirty="0" err="1" smtClean="0"/>
              <a:t>Suraj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/>
              <a:t>Suraj</a:t>
            </a:r>
            <a:r>
              <a:rPr lang="en-US" sz="2200" b="1" dirty="0" smtClean="0"/>
              <a:t>,</a:t>
            </a:r>
          </a:p>
          <a:p>
            <a:r>
              <a:rPr lang="en-US" sz="2200" b="1" dirty="0" err="1" smtClean="0"/>
              <a:t>Harbhajan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/>
              <a:t>Upasak</a:t>
            </a:r>
            <a:r>
              <a:rPr lang="en-US" sz="2200" b="1" dirty="0" smtClean="0"/>
              <a:t>,</a:t>
            </a:r>
          </a:p>
          <a:p>
            <a:r>
              <a:rPr lang="en-US" sz="2200" b="1" dirty="0" smtClean="0"/>
              <a:t>Dr</a:t>
            </a:r>
            <a:r>
              <a:rPr lang="en-US" sz="2200" b="1" dirty="0"/>
              <a:t>. </a:t>
            </a:r>
            <a:r>
              <a:rPr lang="en-US" sz="2200" b="1" dirty="0" err="1"/>
              <a:t>Monojit</a:t>
            </a:r>
            <a:r>
              <a:rPr lang="en-US" sz="2200" b="1" dirty="0"/>
              <a:t>, </a:t>
            </a:r>
            <a:endParaRPr lang="en-US" sz="2200" b="1" dirty="0" smtClean="0"/>
          </a:p>
          <a:p>
            <a:r>
              <a:rPr lang="en-US" sz="2200" b="1" dirty="0" err="1" smtClean="0"/>
              <a:t>Piara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/>
              <a:t>Dhanjal</a:t>
            </a:r>
            <a:r>
              <a:rPr lang="en-US" sz="2200" b="1" dirty="0"/>
              <a:t>, </a:t>
            </a:r>
            <a:endParaRPr lang="en-US" sz="2200" b="1" dirty="0" smtClean="0"/>
          </a:p>
          <a:p>
            <a:r>
              <a:rPr lang="en-US" sz="2200" b="1" dirty="0" err="1" smtClean="0"/>
              <a:t>Kewalpal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/>
              <a:t>Kewal</a:t>
            </a:r>
            <a:r>
              <a:rPr lang="en-US" sz="2200" b="1" dirty="0"/>
              <a:t>, </a:t>
            </a:r>
            <a:endParaRPr lang="en-US" sz="2200" b="1" dirty="0" smtClean="0"/>
          </a:p>
          <a:p>
            <a:r>
              <a:rPr lang="en-US" sz="2200" b="1" dirty="0" smtClean="0"/>
              <a:t>Jang </a:t>
            </a:r>
            <a:r>
              <a:rPr lang="en-US" sz="2200" b="1" dirty="0"/>
              <a:t>S. </a:t>
            </a:r>
            <a:r>
              <a:rPr lang="en-US" sz="2200" b="1" dirty="0" err="1"/>
              <a:t>Verman</a:t>
            </a:r>
            <a:r>
              <a:rPr lang="en-US" sz="2200" b="1" dirty="0"/>
              <a:t>, </a:t>
            </a:r>
            <a:endParaRPr lang="en-US" sz="2200" b="1" dirty="0" smtClean="0"/>
          </a:p>
          <a:p>
            <a:r>
              <a:rPr lang="en-US" sz="2200" b="1" dirty="0" err="1" smtClean="0"/>
              <a:t>Harjit</a:t>
            </a:r>
            <a:r>
              <a:rPr lang="en-US" sz="2200" b="1" dirty="0" smtClean="0"/>
              <a:t> </a:t>
            </a:r>
            <a:r>
              <a:rPr lang="en-US" sz="2200" b="1" dirty="0"/>
              <a:t>Singh, Uppal</a:t>
            </a:r>
            <a:r>
              <a:rPr lang="en-US" sz="2200" b="1" dirty="0" smtClean="0"/>
              <a:t>,</a:t>
            </a:r>
          </a:p>
          <a:p>
            <a:r>
              <a:rPr lang="en-US" sz="2200" b="1" dirty="0" err="1" smtClean="0"/>
              <a:t>Pritam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/>
              <a:t>Anjaan</a:t>
            </a:r>
            <a:r>
              <a:rPr lang="en-US" sz="2200" b="1" dirty="0"/>
              <a:t>, </a:t>
            </a:r>
            <a:endParaRPr lang="en-US" sz="2200" b="1" dirty="0" smtClean="0"/>
          </a:p>
          <a:p>
            <a:r>
              <a:rPr lang="en-US" sz="2200" b="1" dirty="0" err="1" smtClean="0"/>
              <a:t>Balwinder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/>
              <a:t>Deeppr</a:t>
            </a:r>
            <a:r>
              <a:rPr lang="en-US" sz="2200" b="1" dirty="0"/>
              <a:t>, </a:t>
            </a:r>
            <a:endParaRPr lang="en-US" sz="2200" b="1" dirty="0" smtClean="0"/>
          </a:p>
          <a:p>
            <a:r>
              <a:rPr lang="en-US" sz="2200" b="1" dirty="0" smtClean="0"/>
              <a:t>Amar </a:t>
            </a:r>
            <a:r>
              <a:rPr lang="en-US" sz="2200" b="1" dirty="0"/>
              <a:t>Singh </a:t>
            </a:r>
            <a:r>
              <a:rPr lang="en-US" sz="2200" b="1" dirty="0" err="1"/>
              <a:t>Kuka</a:t>
            </a:r>
            <a:r>
              <a:rPr lang="en-US" sz="2200" b="1" dirty="0"/>
              <a:t>, </a:t>
            </a:r>
            <a:endParaRPr lang="en-US" sz="2200" b="1" dirty="0" smtClean="0"/>
          </a:p>
          <a:p>
            <a:r>
              <a:rPr lang="en-US" sz="2200" b="1" dirty="0" err="1" smtClean="0"/>
              <a:t>Joginder</a:t>
            </a:r>
            <a:r>
              <a:rPr lang="en-US" sz="2200" b="1" dirty="0" smtClean="0"/>
              <a:t> </a:t>
            </a:r>
            <a:r>
              <a:rPr lang="en-US" sz="2200" b="1" dirty="0"/>
              <a:t>Singh </a:t>
            </a:r>
            <a:r>
              <a:rPr lang="en-US" sz="2200" b="1" dirty="0" err="1" smtClean="0"/>
              <a:t>Pandhi</a:t>
            </a:r>
            <a:endParaRPr lang="en-US" sz="2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080" y="1"/>
            <a:ext cx="6979921" cy="665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5225144" y="5756804"/>
            <a:ext cx="6953794" cy="905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Members of Punjabi </a:t>
            </a:r>
            <a:r>
              <a:rPr lang="en-US" sz="2800" dirty="0" err="1" smtClean="0"/>
              <a:t>Lekhak</a:t>
            </a:r>
            <a:r>
              <a:rPr lang="en-US" sz="2800" dirty="0" smtClean="0"/>
              <a:t> Sabha J&amp;K</a:t>
            </a:r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xmlns="" val="424518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b="1" u="sng" dirty="0" smtClean="0">
                <a:solidFill>
                  <a:srgbClr val="FF0000"/>
                </a:solidFill>
              </a:rPr>
              <a:t>TOPIC OF THE WEBINAR:</a:t>
            </a:r>
            <a:endParaRPr lang="en-GB" sz="48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73383"/>
            <a:ext cx="10515600" cy="2586446"/>
          </a:xfrm>
        </p:spPr>
        <p:txBody>
          <a:bodyPr/>
          <a:lstStyle/>
          <a:p>
            <a:pPr>
              <a:buNone/>
            </a:pPr>
            <a:r>
              <a:rPr lang="en-GB" sz="8000" b="1" dirty="0" smtClean="0"/>
              <a:t>LANGUAGE LEARNING</a:t>
            </a:r>
            <a:endParaRPr lang="en-GB" sz="8000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 smtClean="0">
                <a:solidFill>
                  <a:srgbClr val="FF0000"/>
                </a:solidFill>
              </a:rPr>
              <a:t>Gaddi</a:t>
            </a:r>
            <a:endParaRPr lang="en-IN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39" y="1746644"/>
            <a:ext cx="10935786" cy="3778484"/>
          </a:xfrm>
        </p:spPr>
        <p:txBody>
          <a:bodyPr>
            <a:normAutofit fontScale="92500" lnSpcReduction="10000"/>
          </a:bodyPr>
          <a:lstStyle/>
          <a:p>
            <a:r>
              <a:rPr lang="en-IN" dirty="0" err="1"/>
              <a:t>Gaddi</a:t>
            </a:r>
            <a:r>
              <a:rPr lang="en-IN" dirty="0"/>
              <a:t> (also called </a:t>
            </a:r>
            <a:r>
              <a:rPr lang="en-IN" dirty="0" err="1"/>
              <a:t>Gaddki</a:t>
            </a:r>
            <a:r>
              <a:rPr lang="en-IN" dirty="0"/>
              <a:t>, </a:t>
            </a:r>
            <a:r>
              <a:rPr lang="en-IN" dirty="0" err="1"/>
              <a:t>Gaddiyali</a:t>
            </a:r>
            <a:r>
              <a:rPr lang="en-IN" dirty="0"/>
              <a:t> or </a:t>
            </a:r>
            <a:r>
              <a:rPr lang="en-IN" dirty="0" err="1" smtClean="0"/>
              <a:t>Bharmauri</a:t>
            </a:r>
            <a:r>
              <a:rPr lang="en-IN" dirty="0" smtClean="0"/>
              <a:t> is an </a:t>
            </a:r>
          </a:p>
          <a:p>
            <a:pPr>
              <a:buNone/>
            </a:pPr>
            <a:r>
              <a:rPr lang="en-IN" dirty="0" smtClean="0"/>
              <a:t>	Indo-Aryan </a:t>
            </a:r>
            <a:r>
              <a:rPr lang="en-IN" dirty="0"/>
              <a:t>language of India. </a:t>
            </a:r>
            <a:endParaRPr lang="en-IN" dirty="0" smtClean="0"/>
          </a:p>
          <a:p>
            <a:r>
              <a:rPr lang="en-IN" dirty="0" smtClean="0"/>
              <a:t>Spoken </a:t>
            </a:r>
            <a:r>
              <a:rPr lang="en-IN" dirty="0"/>
              <a:t>by the </a:t>
            </a:r>
            <a:r>
              <a:rPr lang="en-IN" dirty="0" err="1"/>
              <a:t>Gaddi</a:t>
            </a:r>
            <a:r>
              <a:rPr lang="en-IN" dirty="0"/>
              <a:t> people </a:t>
            </a:r>
            <a:r>
              <a:rPr lang="en-IN" dirty="0" smtClean="0"/>
              <a:t> </a:t>
            </a:r>
            <a:r>
              <a:rPr lang="en-IN" dirty="0"/>
              <a:t>Himachal </a:t>
            </a:r>
            <a:r>
              <a:rPr lang="en-IN" dirty="0" smtClean="0"/>
              <a:t>Pradesh and neighbouring </a:t>
            </a:r>
            <a:r>
              <a:rPr lang="en-IN" dirty="0"/>
              <a:t>parts of Jammu, with </a:t>
            </a:r>
            <a:r>
              <a:rPr lang="en-IN" dirty="0" err="1"/>
              <a:t>Gaddi</a:t>
            </a:r>
            <a:r>
              <a:rPr lang="en-IN" dirty="0"/>
              <a:t> villages found in </a:t>
            </a:r>
            <a:r>
              <a:rPr lang="en-IN" dirty="0" err="1"/>
              <a:t>Udhampur</a:t>
            </a:r>
            <a:r>
              <a:rPr lang="en-IN" dirty="0"/>
              <a:t>, </a:t>
            </a:r>
            <a:r>
              <a:rPr lang="en-IN" dirty="0" err="1"/>
              <a:t>Kathua</a:t>
            </a:r>
            <a:r>
              <a:rPr lang="en-IN" dirty="0"/>
              <a:t> and </a:t>
            </a:r>
            <a:r>
              <a:rPr lang="en-IN" dirty="0" err="1"/>
              <a:t>Doda</a:t>
            </a:r>
            <a:r>
              <a:rPr lang="en-IN" dirty="0"/>
              <a:t> </a:t>
            </a:r>
            <a:r>
              <a:rPr lang="en-IN" dirty="0" smtClean="0"/>
              <a:t>districts. Primarily goat/Sheep herders</a:t>
            </a:r>
            <a:endParaRPr lang="en-IN" dirty="0"/>
          </a:p>
          <a:p>
            <a:r>
              <a:rPr lang="en-IN" dirty="0" smtClean="0"/>
              <a:t>Commonly </a:t>
            </a:r>
            <a:r>
              <a:rPr lang="en-IN" dirty="0"/>
              <a:t>written using the </a:t>
            </a:r>
            <a:r>
              <a:rPr lang="en-IN" dirty="0" err="1"/>
              <a:t>Takri</a:t>
            </a:r>
            <a:r>
              <a:rPr lang="en-IN" dirty="0"/>
              <a:t> </a:t>
            </a:r>
            <a:r>
              <a:rPr lang="en-IN" dirty="0" smtClean="0"/>
              <a:t>script.</a:t>
            </a:r>
          </a:p>
          <a:p>
            <a:r>
              <a:rPr lang="en-US" dirty="0" smtClean="0"/>
              <a:t>Population: 46,489 in J&amp;K.</a:t>
            </a:r>
          </a:p>
          <a:p>
            <a:r>
              <a:rPr lang="en-US" dirty="0" smtClean="0"/>
              <a:t>You Tube Channel: Divine </a:t>
            </a:r>
            <a:r>
              <a:rPr lang="en-US" dirty="0" err="1" smtClean="0"/>
              <a:t>Dharmashala</a:t>
            </a:r>
            <a:r>
              <a:rPr lang="en-US" dirty="0" smtClean="0"/>
              <a:t>, </a:t>
            </a:r>
          </a:p>
          <a:p>
            <a:r>
              <a:rPr lang="en-US" dirty="0" smtClean="0"/>
              <a:t>“</a:t>
            </a:r>
            <a:r>
              <a:rPr lang="en-US" i="1" dirty="0" err="1" smtClean="0"/>
              <a:t>Bheda</a:t>
            </a:r>
            <a:r>
              <a:rPr lang="en-US" i="1" dirty="0" smtClean="0"/>
              <a:t> </a:t>
            </a:r>
            <a:r>
              <a:rPr lang="en-US" i="1" dirty="0" err="1" smtClean="0"/>
              <a:t>takiria</a:t>
            </a:r>
            <a:r>
              <a:rPr lang="en-US" i="1" dirty="0" smtClean="0"/>
              <a:t> </a:t>
            </a:r>
            <a:r>
              <a:rPr lang="en-US" i="1" dirty="0" err="1" smtClean="0"/>
              <a:t>palanu</a:t>
            </a:r>
            <a:r>
              <a:rPr lang="en-US" i="1" dirty="0" smtClean="0"/>
              <a:t>, </a:t>
            </a:r>
            <a:r>
              <a:rPr lang="en-US" i="1" dirty="0" err="1" smtClean="0"/>
              <a:t>ghar</a:t>
            </a:r>
            <a:r>
              <a:rPr lang="en-US" i="1" dirty="0" smtClean="0"/>
              <a:t> jo </a:t>
            </a:r>
            <a:r>
              <a:rPr lang="en-US" i="1" dirty="0" err="1" smtClean="0"/>
              <a:t>taki</a:t>
            </a:r>
            <a:r>
              <a:rPr lang="en-US" i="1" dirty="0" smtClean="0"/>
              <a:t> </a:t>
            </a:r>
            <a:r>
              <a:rPr lang="en-US" i="1" dirty="0" err="1" smtClean="0"/>
              <a:t>ain</a:t>
            </a:r>
            <a:r>
              <a:rPr lang="en-US" dirty="0" smtClean="0"/>
              <a:t>.” –popular </a:t>
            </a:r>
            <a:r>
              <a:rPr lang="en-US" smtClean="0"/>
              <a:t>folk song. 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118" y="0"/>
            <a:ext cx="3196472" cy="2636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2294" y="3399201"/>
            <a:ext cx="3012141" cy="2942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3945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3887" y="95556"/>
            <a:ext cx="10738113" cy="918235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Hindi Writers of Jammu &amp; Kashmir</a:t>
            </a:r>
            <a:endParaRPr lang="en-IN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16" y="1656272"/>
            <a:ext cx="5106838" cy="4554748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IN" b="1" dirty="0" smtClean="0"/>
          </a:p>
          <a:p>
            <a:pPr marL="0" indent="0" algn="ctr">
              <a:buNone/>
            </a:pPr>
            <a:r>
              <a:rPr lang="en-IN" b="1" dirty="0" smtClean="0"/>
              <a:t>Hindi writers from Kashmir</a:t>
            </a:r>
          </a:p>
          <a:p>
            <a:pPr algn="ctr"/>
            <a:endParaRPr lang="en-IN" b="1" dirty="0" smtClean="0"/>
          </a:p>
          <a:p>
            <a:pPr algn="ctr"/>
            <a:r>
              <a:rPr lang="en-IN" b="1" dirty="0" smtClean="0"/>
              <a:t>Amar </a:t>
            </a:r>
            <a:r>
              <a:rPr lang="en-IN" b="1" dirty="0" err="1"/>
              <a:t>Nath</a:t>
            </a:r>
            <a:r>
              <a:rPr lang="en-IN" b="1" dirty="0"/>
              <a:t> </a:t>
            </a:r>
            <a:r>
              <a:rPr lang="en-IN" b="1" dirty="0" err="1"/>
              <a:t>Kak</a:t>
            </a:r>
            <a:endParaRPr lang="en-IN" b="1" dirty="0"/>
          </a:p>
          <a:p>
            <a:pPr algn="ctr"/>
            <a:r>
              <a:rPr lang="en-IN" b="1" dirty="0" err="1"/>
              <a:t>Chandrakanta</a:t>
            </a:r>
            <a:r>
              <a:rPr lang="en-IN" b="1" dirty="0"/>
              <a:t> (author)</a:t>
            </a:r>
          </a:p>
          <a:p>
            <a:pPr algn="ctr"/>
            <a:r>
              <a:rPr lang="en-IN" b="1" dirty="0" err="1"/>
              <a:t>Omkar</a:t>
            </a:r>
            <a:r>
              <a:rPr lang="en-IN" b="1" dirty="0"/>
              <a:t> N. </a:t>
            </a:r>
            <a:r>
              <a:rPr lang="en-IN" b="1" dirty="0" err="1"/>
              <a:t>Koul</a:t>
            </a:r>
            <a:endParaRPr lang="en-IN" b="1" dirty="0"/>
          </a:p>
          <a:p>
            <a:pPr algn="ctr"/>
            <a:r>
              <a:rPr lang="en-IN" b="1" dirty="0"/>
              <a:t>Rattan Lal </a:t>
            </a:r>
            <a:r>
              <a:rPr lang="en-IN" b="1" dirty="0" err="1"/>
              <a:t>Shant</a:t>
            </a:r>
            <a:endParaRPr lang="en-IN" b="1" dirty="0"/>
          </a:p>
          <a:p>
            <a:pPr algn="ctr"/>
            <a:r>
              <a:rPr lang="en-IN" b="1" dirty="0"/>
              <a:t>Hari </a:t>
            </a:r>
            <a:r>
              <a:rPr lang="en-IN" b="1" dirty="0" err="1"/>
              <a:t>Krishen</a:t>
            </a:r>
            <a:r>
              <a:rPr lang="en-IN" b="1" dirty="0"/>
              <a:t> </a:t>
            </a:r>
            <a:r>
              <a:rPr lang="en-IN" b="1" dirty="0" err="1"/>
              <a:t>Kaul</a:t>
            </a:r>
            <a:endParaRPr lang="en-IN" b="1" dirty="0"/>
          </a:p>
          <a:p>
            <a:pPr algn="ctr"/>
            <a:r>
              <a:rPr lang="en-IN" b="1" dirty="0"/>
              <a:t>Shashi </a:t>
            </a:r>
            <a:r>
              <a:rPr lang="en-IN" b="1" dirty="0" err="1"/>
              <a:t>Shekhar</a:t>
            </a:r>
            <a:r>
              <a:rPr lang="en-IN" b="1" dirty="0"/>
              <a:t> </a:t>
            </a:r>
            <a:r>
              <a:rPr lang="en-IN" b="1" dirty="0" err="1"/>
              <a:t>Toshkhani</a:t>
            </a:r>
            <a:endParaRPr lang="en-IN" b="1" dirty="0"/>
          </a:p>
          <a:p>
            <a:pPr algn="ctr"/>
            <a:r>
              <a:rPr lang="en-IN" b="1" dirty="0" err="1"/>
              <a:t>Bhushan</a:t>
            </a:r>
            <a:r>
              <a:rPr lang="en-IN" b="1" dirty="0"/>
              <a:t> Lal </a:t>
            </a:r>
            <a:r>
              <a:rPr lang="en-IN" b="1" dirty="0" err="1"/>
              <a:t>Koul</a:t>
            </a:r>
            <a:endParaRPr lang="en-IN" b="1" dirty="0"/>
          </a:p>
          <a:p>
            <a:pPr algn="ctr"/>
            <a:r>
              <a:rPr lang="en-IN" b="1" dirty="0" err="1"/>
              <a:t>Shiban</a:t>
            </a:r>
            <a:r>
              <a:rPr lang="en-IN" b="1" dirty="0"/>
              <a:t> </a:t>
            </a:r>
            <a:r>
              <a:rPr lang="en-IN" b="1" dirty="0" err="1"/>
              <a:t>Krishen</a:t>
            </a:r>
            <a:r>
              <a:rPr lang="en-IN" b="1" dirty="0"/>
              <a:t> Raina</a:t>
            </a:r>
          </a:p>
          <a:p>
            <a:pPr algn="ctr"/>
            <a:r>
              <a:rPr lang="en-IN" b="1" dirty="0" err="1"/>
              <a:t>Agnishekher</a:t>
            </a:r>
            <a:endParaRPr lang="en-IN" b="1" dirty="0"/>
          </a:p>
          <a:p>
            <a:pPr algn="ctr"/>
            <a:r>
              <a:rPr lang="en-IN" b="1" dirty="0" err="1"/>
              <a:t>Maharaj</a:t>
            </a:r>
            <a:r>
              <a:rPr lang="en-IN" b="1" dirty="0"/>
              <a:t> Krishan </a:t>
            </a:r>
            <a:r>
              <a:rPr lang="en-IN" b="1" dirty="0" err="1"/>
              <a:t>Santoshi</a:t>
            </a:r>
            <a:endParaRPr lang="en-IN" b="1" dirty="0"/>
          </a:p>
        </p:txBody>
      </p:sp>
      <p:sp>
        <p:nvSpPr>
          <p:cNvPr id="4" name="Rectangle 3"/>
          <p:cNvSpPr/>
          <p:nvPr/>
        </p:nvSpPr>
        <p:spPr>
          <a:xfrm>
            <a:off x="5503654" y="1656272"/>
            <a:ext cx="6409426" cy="45547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dirty="0" smtClean="0">
                <a:solidFill>
                  <a:schemeClr val="tx1"/>
                </a:solidFill>
              </a:rPr>
              <a:t>			Hindi Writers from Jammu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IN" dirty="0" smtClean="0">
              <a:solidFill>
                <a:schemeClr val="tx1"/>
              </a:solidFill>
            </a:endParaRPr>
          </a:p>
          <a:p>
            <a:r>
              <a:rPr lang="en-IN" dirty="0" err="1" smtClean="0">
                <a:solidFill>
                  <a:schemeClr val="tx1"/>
                </a:solidFill>
              </a:rPr>
              <a:t>Kamaljeet</a:t>
            </a:r>
            <a:r>
              <a:rPr lang="en-IN" dirty="0" smtClean="0">
                <a:solidFill>
                  <a:schemeClr val="tx1"/>
                </a:solidFill>
              </a:rPr>
              <a:t> </a:t>
            </a:r>
            <a:r>
              <a:rPr lang="en-IN" dirty="0" err="1" smtClean="0">
                <a:solidFill>
                  <a:schemeClr val="tx1"/>
                </a:solidFill>
              </a:rPr>
              <a:t>Choudhary</a:t>
            </a:r>
            <a:r>
              <a:rPr lang="en-IN" dirty="0" smtClean="0">
                <a:solidFill>
                  <a:schemeClr val="tx1"/>
                </a:solidFill>
              </a:rPr>
              <a:t>, </a:t>
            </a:r>
            <a:r>
              <a:rPr lang="en-IN" dirty="0" err="1" smtClean="0">
                <a:solidFill>
                  <a:schemeClr val="tx1"/>
                </a:solidFill>
              </a:rPr>
              <a:t>Kulvinder</a:t>
            </a:r>
            <a:r>
              <a:rPr lang="en-IN" dirty="0" smtClean="0">
                <a:solidFill>
                  <a:schemeClr val="tx1"/>
                </a:solidFill>
              </a:rPr>
              <a:t> </a:t>
            </a:r>
            <a:r>
              <a:rPr lang="en-IN" dirty="0">
                <a:solidFill>
                  <a:schemeClr val="tx1"/>
                </a:solidFill>
              </a:rPr>
              <a:t>Singh ‘Meet’ (</a:t>
            </a:r>
            <a:r>
              <a:rPr lang="en-IN" dirty="0" err="1">
                <a:solidFill>
                  <a:schemeClr val="tx1"/>
                </a:solidFill>
              </a:rPr>
              <a:t>Nadi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Roshni</a:t>
            </a:r>
            <a:r>
              <a:rPr lang="en-IN" dirty="0">
                <a:solidFill>
                  <a:schemeClr val="tx1"/>
                </a:solidFill>
              </a:rPr>
              <a:t> Ki), </a:t>
            </a:r>
            <a:endParaRPr lang="en-IN" dirty="0" smtClean="0">
              <a:solidFill>
                <a:schemeClr val="tx1"/>
              </a:solidFill>
            </a:endParaRPr>
          </a:p>
          <a:p>
            <a:r>
              <a:rPr lang="en-IN" dirty="0" smtClean="0">
                <a:solidFill>
                  <a:schemeClr val="tx1"/>
                </a:solidFill>
              </a:rPr>
              <a:t>Sanjeev </a:t>
            </a:r>
            <a:r>
              <a:rPr lang="en-IN" dirty="0" err="1">
                <a:solidFill>
                  <a:schemeClr val="tx1"/>
                </a:solidFill>
              </a:rPr>
              <a:t>Bhasin</a:t>
            </a:r>
            <a:r>
              <a:rPr lang="en-IN" dirty="0">
                <a:solidFill>
                  <a:schemeClr val="tx1"/>
                </a:solidFill>
              </a:rPr>
              <a:t>, </a:t>
            </a:r>
            <a:r>
              <a:rPr lang="en-IN" dirty="0" err="1" smtClean="0">
                <a:solidFill>
                  <a:schemeClr val="tx1"/>
                </a:solidFill>
              </a:rPr>
              <a:t>Arun</a:t>
            </a:r>
            <a:r>
              <a:rPr lang="en-IN" dirty="0" smtClean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Bazaz</a:t>
            </a:r>
            <a:r>
              <a:rPr lang="en-IN" dirty="0">
                <a:solidFill>
                  <a:schemeClr val="tx1"/>
                </a:solidFill>
              </a:rPr>
              <a:t> (</a:t>
            </a:r>
            <a:r>
              <a:rPr lang="en-IN" dirty="0" err="1">
                <a:solidFill>
                  <a:schemeClr val="tx1"/>
                </a:solidFill>
              </a:rPr>
              <a:t>Sach</a:t>
            </a:r>
            <a:r>
              <a:rPr lang="en-IN" dirty="0">
                <a:solidFill>
                  <a:schemeClr val="tx1"/>
                </a:solidFill>
              </a:rPr>
              <a:t> to </a:t>
            </a:r>
            <a:r>
              <a:rPr lang="en-IN" dirty="0" err="1">
                <a:solidFill>
                  <a:schemeClr val="tx1"/>
                </a:solidFill>
              </a:rPr>
              <a:t>Abhi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Baki</a:t>
            </a:r>
            <a:r>
              <a:rPr lang="en-IN" dirty="0">
                <a:solidFill>
                  <a:schemeClr val="tx1"/>
                </a:solidFill>
              </a:rPr>
              <a:t> Hai), Sheikh Mohammad </a:t>
            </a:r>
            <a:r>
              <a:rPr lang="en-IN" dirty="0" err="1">
                <a:solidFill>
                  <a:schemeClr val="tx1"/>
                </a:solidFill>
              </a:rPr>
              <a:t>Kalyan</a:t>
            </a:r>
            <a:r>
              <a:rPr lang="en-IN" dirty="0">
                <a:solidFill>
                  <a:schemeClr val="tx1"/>
                </a:solidFill>
              </a:rPr>
              <a:t> (</a:t>
            </a:r>
            <a:r>
              <a:rPr lang="en-IN" dirty="0" err="1">
                <a:solidFill>
                  <a:schemeClr val="tx1"/>
                </a:solidFill>
              </a:rPr>
              <a:t>Sameya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Ke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Thage</a:t>
            </a:r>
            <a:r>
              <a:rPr lang="en-IN" dirty="0">
                <a:solidFill>
                  <a:schemeClr val="tx1"/>
                </a:solidFill>
              </a:rPr>
              <a:t>), Dr </a:t>
            </a:r>
            <a:r>
              <a:rPr lang="en-IN" dirty="0" err="1">
                <a:solidFill>
                  <a:schemeClr val="tx1"/>
                </a:solidFill>
              </a:rPr>
              <a:t>Shashvita</a:t>
            </a:r>
            <a:r>
              <a:rPr lang="en-IN" dirty="0">
                <a:solidFill>
                  <a:schemeClr val="tx1"/>
                </a:solidFill>
              </a:rPr>
              <a:t>, </a:t>
            </a:r>
            <a:r>
              <a:rPr lang="en-IN" dirty="0" err="1">
                <a:solidFill>
                  <a:schemeClr val="tx1"/>
                </a:solidFill>
              </a:rPr>
              <a:t>Amita</a:t>
            </a:r>
            <a:r>
              <a:rPr lang="en-IN" dirty="0">
                <a:solidFill>
                  <a:schemeClr val="tx1"/>
                </a:solidFill>
              </a:rPr>
              <a:t> Mehta, Manoj Sharma, (</a:t>
            </a:r>
            <a:r>
              <a:rPr lang="en-IN" dirty="0" err="1">
                <a:solidFill>
                  <a:schemeClr val="tx1"/>
                </a:solidFill>
              </a:rPr>
              <a:t>Beeta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Laut,ta</a:t>
            </a:r>
            <a:r>
              <a:rPr lang="en-IN" dirty="0">
                <a:solidFill>
                  <a:schemeClr val="tx1"/>
                </a:solidFill>
              </a:rPr>
              <a:t> Hai), </a:t>
            </a:r>
            <a:r>
              <a:rPr lang="en-IN" dirty="0" err="1">
                <a:solidFill>
                  <a:schemeClr val="tx1"/>
                </a:solidFill>
              </a:rPr>
              <a:t>Aruna</a:t>
            </a:r>
            <a:r>
              <a:rPr lang="en-IN" dirty="0">
                <a:solidFill>
                  <a:schemeClr val="tx1"/>
                </a:solidFill>
              </a:rPr>
              <a:t> Sharma (</a:t>
            </a:r>
            <a:r>
              <a:rPr lang="en-IN" dirty="0" err="1">
                <a:solidFill>
                  <a:schemeClr val="tx1"/>
                </a:solidFill>
              </a:rPr>
              <a:t>Prithviyaan</a:t>
            </a:r>
            <a:r>
              <a:rPr lang="en-IN" dirty="0">
                <a:solidFill>
                  <a:schemeClr val="tx1"/>
                </a:solidFill>
              </a:rPr>
              <a:t>), </a:t>
            </a:r>
            <a:r>
              <a:rPr lang="en-IN" dirty="0" err="1">
                <a:solidFill>
                  <a:schemeClr val="tx1"/>
                </a:solidFill>
              </a:rPr>
              <a:t>Kunwar</a:t>
            </a:r>
            <a:r>
              <a:rPr lang="en-IN" dirty="0">
                <a:solidFill>
                  <a:schemeClr val="tx1"/>
                </a:solidFill>
              </a:rPr>
              <a:t> Shakti Singh, </a:t>
            </a:r>
            <a:r>
              <a:rPr lang="en-IN" dirty="0" err="1">
                <a:solidFill>
                  <a:schemeClr val="tx1"/>
                </a:solidFill>
              </a:rPr>
              <a:t>Sudhir</a:t>
            </a:r>
            <a:r>
              <a:rPr lang="en-IN" dirty="0">
                <a:solidFill>
                  <a:schemeClr val="tx1"/>
                </a:solidFill>
              </a:rPr>
              <a:t> Mahajan, Krishan Kumar Sharma, Kapil </a:t>
            </a:r>
            <a:r>
              <a:rPr lang="en-IN" dirty="0" err="1">
                <a:solidFill>
                  <a:schemeClr val="tx1"/>
                </a:solidFill>
              </a:rPr>
              <a:t>Anirudhha</a:t>
            </a:r>
            <a:r>
              <a:rPr lang="en-IN" dirty="0">
                <a:solidFill>
                  <a:schemeClr val="tx1"/>
                </a:solidFill>
              </a:rPr>
              <a:t>, Varun </a:t>
            </a:r>
            <a:r>
              <a:rPr lang="en-IN" dirty="0" err="1">
                <a:solidFill>
                  <a:schemeClr val="tx1"/>
                </a:solidFill>
              </a:rPr>
              <a:t>Suthra</a:t>
            </a:r>
            <a:r>
              <a:rPr lang="en-IN" dirty="0">
                <a:solidFill>
                  <a:schemeClr val="tx1"/>
                </a:solidFill>
              </a:rPr>
              <a:t>, Sunil Sharma (</a:t>
            </a:r>
            <a:r>
              <a:rPr lang="en-IN" dirty="0" err="1">
                <a:solidFill>
                  <a:schemeClr val="tx1"/>
                </a:solidFill>
              </a:rPr>
              <a:t>Prem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Pavan</a:t>
            </a:r>
            <a:r>
              <a:rPr lang="en-IN" dirty="0">
                <a:solidFill>
                  <a:schemeClr val="tx1"/>
                </a:solidFill>
              </a:rPr>
              <a:t> Ki </a:t>
            </a:r>
            <a:r>
              <a:rPr lang="en-IN" dirty="0" err="1">
                <a:solidFill>
                  <a:schemeClr val="tx1"/>
                </a:solidFill>
              </a:rPr>
              <a:t>Pehli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Thapki</a:t>
            </a:r>
            <a:r>
              <a:rPr lang="en-IN" dirty="0">
                <a:solidFill>
                  <a:schemeClr val="tx1"/>
                </a:solidFill>
              </a:rPr>
              <a:t>) and Abhimanyu Sharma</a:t>
            </a:r>
            <a:r>
              <a:rPr lang="en-IN" dirty="0" smtClean="0">
                <a:solidFill>
                  <a:schemeClr val="tx1"/>
                </a:solidFill>
              </a:rPr>
              <a:t>. </a:t>
            </a:r>
            <a:r>
              <a:rPr lang="en-IN" dirty="0" err="1">
                <a:solidFill>
                  <a:schemeClr val="tx1"/>
                </a:solidFill>
              </a:rPr>
              <a:t>Yogita</a:t>
            </a:r>
            <a:r>
              <a:rPr lang="en-IN" dirty="0">
                <a:solidFill>
                  <a:schemeClr val="tx1"/>
                </a:solidFill>
              </a:rPr>
              <a:t> Yadav, </a:t>
            </a:r>
            <a:r>
              <a:rPr lang="en-IN" dirty="0" err="1">
                <a:solidFill>
                  <a:schemeClr val="tx1"/>
                </a:solidFill>
              </a:rPr>
              <a:t>Pawan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Khajuria</a:t>
            </a:r>
            <a:r>
              <a:rPr lang="en-IN" dirty="0">
                <a:solidFill>
                  <a:schemeClr val="tx1"/>
                </a:solidFill>
              </a:rPr>
              <a:t>, </a:t>
            </a:r>
            <a:r>
              <a:rPr lang="en-IN" dirty="0" err="1">
                <a:solidFill>
                  <a:schemeClr val="tx1"/>
                </a:solidFill>
              </a:rPr>
              <a:t>Anila</a:t>
            </a:r>
            <a:r>
              <a:rPr lang="en-IN" dirty="0">
                <a:solidFill>
                  <a:schemeClr val="tx1"/>
                </a:solidFill>
              </a:rPr>
              <a:t> Singh </a:t>
            </a:r>
            <a:r>
              <a:rPr lang="en-IN" dirty="0" err="1">
                <a:solidFill>
                  <a:schemeClr val="tx1"/>
                </a:solidFill>
              </a:rPr>
              <a:t>Charak</a:t>
            </a:r>
            <a:r>
              <a:rPr lang="en-IN" dirty="0">
                <a:solidFill>
                  <a:schemeClr val="tx1"/>
                </a:solidFill>
              </a:rPr>
              <a:t> (</a:t>
            </a:r>
            <a:r>
              <a:rPr lang="en-IN" dirty="0" err="1">
                <a:solidFill>
                  <a:schemeClr val="tx1"/>
                </a:solidFill>
              </a:rPr>
              <a:t>Nange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Paon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Jindagi</a:t>
            </a:r>
            <a:r>
              <a:rPr lang="en-IN" dirty="0">
                <a:solidFill>
                  <a:schemeClr val="tx1"/>
                </a:solidFill>
              </a:rPr>
              <a:t>, Jo </a:t>
            </a:r>
            <a:r>
              <a:rPr lang="en-IN" dirty="0" err="1">
                <a:solidFill>
                  <a:schemeClr val="tx1"/>
                </a:solidFill>
              </a:rPr>
              <a:t>Ghar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Phunke</a:t>
            </a: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Apno</a:t>
            </a:r>
            <a:r>
              <a:rPr lang="en-IN" dirty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06324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34670"/>
            <a:ext cx="10515600" cy="3267635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GB" sz="5400" b="1" smtClean="0"/>
              <a:t>10 COMMONLY USED </a:t>
            </a:r>
            <a:r>
              <a:rPr lang="en-GB" sz="5400" b="1" dirty="0" smtClean="0"/>
              <a:t>SENTENCES IN LOCAL LANGUAGES</a:t>
            </a:r>
            <a:endParaRPr lang="en-GB" sz="5400"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1. </a:t>
            </a:r>
            <a:r>
              <a:rPr lang="en-US" sz="4000" b="1" dirty="0" smtClean="0"/>
              <a:t>Namaste, you are welcome.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423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नमस्ते, आपका स्वागत है।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Namaste, </a:t>
                      </a:r>
                      <a:r>
                        <a:rPr lang="en-GB" sz="2400" dirty="0" err="1" smtClean="0"/>
                        <a:t>aapka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swagat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hai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r-PK" sz="2400" dirty="0" smtClean="0"/>
                        <a:t>ااداب ، توہند کھرمگڈم چو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Aadaab</a:t>
                      </a:r>
                      <a:r>
                        <a:rPr lang="en-GB" sz="2400" dirty="0" smtClean="0"/>
                        <a:t>, </a:t>
                      </a:r>
                      <a:r>
                        <a:rPr lang="en-GB" sz="2400" dirty="0" err="1" smtClean="0"/>
                        <a:t>tuhund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khair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makdam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chu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नमस्ते </a:t>
                      </a:r>
                      <a:r>
                        <a:rPr lang="hi-IN" sz="2400" dirty="0" smtClean="0"/>
                        <a:t>थोड़ा </a:t>
                      </a:r>
                      <a:r>
                        <a:rPr lang="hi-IN" sz="2400" dirty="0" smtClean="0"/>
                        <a:t>स्वगत ऐ।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Namaste, </a:t>
                      </a:r>
                      <a:r>
                        <a:rPr lang="en-GB" sz="2400" dirty="0" err="1" smtClean="0"/>
                        <a:t>thodda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swagat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ae</a:t>
                      </a:r>
                      <a:r>
                        <a:rPr lang="en-GB" sz="2400" baseline="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o-CN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འཇུ་ལེ། འབྱོན་པ་ལེགས་།</a:t>
                      </a:r>
                      <a:endParaRPr lang="en-GB" sz="3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Julay.Chonpalex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2</a:t>
            </a:r>
            <a:r>
              <a:rPr lang="en-US" sz="4000" b="1" dirty="0" smtClean="0"/>
              <a:t>. What is your name?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423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आपका</a:t>
                      </a:r>
                      <a:r>
                        <a:rPr lang="en-GB" sz="2400" dirty="0" smtClean="0"/>
                        <a:t> </a:t>
                      </a:r>
                      <a:r>
                        <a:rPr lang="hi-IN" sz="2400" dirty="0" smtClean="0"/>
                        <a:t>नाम क्या है?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Aapka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naam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kya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hai</a:t>
                      </a:r>
                      <a:r>
                        <a:rPr lang="en-GB" sz="2400" dirty="0" smtClean="0"/>
                        <a:t>?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r-PK" sz="2400" dirty="0" smtClean="0"/>
                        <a:t>توہند</a:t>
                      </a:r>
                      <a:r>
                        <a:rPr lang="ar-AE" sz="2400" dirty="0" smtClean="0"/>
                        <a:t>ناؤ کیا چو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Tuhund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naav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kya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chu</a:t>
                      </a:r>
                      <a:r>
                        <a:rPr lang="en-GB" sz="2400" dirty="0" smtClean="0"/>
                        <a:t>?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i-IN" sz="2400" dirty="0" smtClean="0"/>
                        <a:t>थोड़ा </a:t>
                      </a:r>
                      <a:r>
                        <a:rPr lang="hi-IN" sz="2400" dirty="0" smtClean="0"/>
                        <a:t>ना की है?</a:t>
                      </a:r>
                      <a:endParaRPr lang="en-GB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Thodda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naa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kii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ai</a:t>
                      </a:r>
                      <a:r>
                        <a:rPr lang="en-GB" sz="2400" dirty="0" smtClean="0"/>
                        <a:t>?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o-CN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ཉེད་རང་གི་མིང་ལ་ཅི་ཡིན།</a:t>
                      </a:r>
                      <a:endParaRPr lang="en-GB" sz="3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Nedrang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ming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la chi en?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3. </a:t>
            </a:r>
            <a:r>
              <a:rPr lang="en-US" sz="4000" b="1" dirty="0" smtClean="0"/>
              <a:t>I always eat food after washing my hands.</a:t>
            </a:r>
            <a:r>
              <a:rPr lang="en-GB" sz="4000" b="1" dirty="0" smtClean="0"/>
              <a:t> 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605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मैं हमेशा हाथ धोने के बाद ही खाना खाता हूं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Mai </a:t>
                      </a:r>
                      <a:r>
                        <a:rPr lang="en-GB" sz="2400" dirty="0" err="1" smtClean="0"/>
                        <a:t>hamesha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haath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dhone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ke</a:t>
                      </a:r>
                      <a:r>
                        <a:rPr lang="en-GB" sz="2400" baseline="0" dirty="0" smtClean="0"/>
                        <a:t>  </a:t>
                      </a:r>
                      <a:r>
                        <a:rPr lang="en-GB" sz="2400" baseline="0" dirty="0" err="1" smtClean="0"/>
                        <a:t>baad</a:t>
                      </a:r>
                      <a:r>
                        <a:rPr lang="en-GB" sz="2400" baseline="0" dirty="0" smtClean="0"/>
                        <a:t> hi </a:t>
                      </a:r>
                      <a:r>
                        <a:rPr lang="en-GB" sz="2400" baseline="0" dirty="0" err="1" smtClean="0"/>
                        <a:t>khana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khata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hoon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AE" sz="2400" dirty="0" smtClean="0"/>
                        <a:t>بی چھس ہمیشہ اتھا چالیتھ بات</a:t>
                      </a:r>
                      <a:r>
                        <a:rPr lang="ar-AE" sz="2800" dirty="0" smtClean="0"/>
                        <a:t> کھیاوان</a:t>
                      </a:r>
                      <a:endParaRPr lang="en-GB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Ba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chhus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hamesha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aath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chalith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batt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khyevan</a:t>
                      </a:r>
                      <a:r>
                        <a:rPr lang="en-GB" sz="2400" baseline="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मै अमेशा आथ तोइये रोटी खन्ना ओना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Mai </a:t>
                      </a:r>
                      <a:r>
                        <a:rPr lang="en-GB" sz="2400" dirty="0" err="1" smtClean="0"/>
                        <a:t>amesha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aath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toyiye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roti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khanna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onna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o-CN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ང་དུས་རྒྱུན་ལག་པ་འཁྲུས་ནས་ཟན་བཟའ་གྱི་ཡོད།</a:t>
                      </a:r>
                      <a:endParaRPr lang="en-GB" sz="3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  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dusgun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lagpa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thus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nas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zan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zagi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yod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4. </a:t>
            </a:r>
            <a:r>
              <a:rPr lang="en-US" sz="4000" b="1" dirty="0" smtClean="0"/>
              <a:t>Please don’t throw garbage on the road.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600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कृपया सड़क पर कचरा न फेंके।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Kripya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sadak</a:t>
                      </a:r>
                      <a:r>
                        <a:rPr lang="en-GB" sz="2400" dirty="0" smtClean="0"/>
                        <a:t> par </a:t>
                      </a:r>
                      <a:r>
                        <a:rPr lang="en-GB" sz="2400" dirty="0" err="1" smtClean="0"/>
                        <a:t>kachra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AE" sz="2400" dirty="0" smtClean="0"/>
                        <a:t>مہربانی کریتھہ م تریو سوتھہ سڑکی پیٹھ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Meherbani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kerith</a:t>
                      </a:r>
                      <a:r>
                        <a:rPr lang="en-GB" sz="2400" dirty="0" smtClean="0"/>
                        <a:t> ma </a:t>
                      </a:r>
                      <a:r>
                        <a:rPr lang="en-GB" sz="2400" dirty="0" err="1" smtClean="0"/>
                        <a:t>treyu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tsotth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sadki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pyeth</a:t>
                      </a:r>
                      <a:r>
                        <a:rPr lang="en-GB" sz="2400" baseline="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मेरबानी करिये सडक ऊपर कूड़ा न सुट्टो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Merbaani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kariye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sadak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upar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kuda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na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sutto</a:t>
                      </a:r>
                      <a:r>
                        <a:rPr lang="en-GB" sz="2400" baseline="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o-CN" sz="3200" b="1" dirty="0">
                          <a:latin typeface="Calibri"/>
                          <a:ea typeface="Calibri"/>
                          <a:cs typeface="Microsoft Himalaya"/>
                        </a:rPr>
                        <a:t>ཐུགས་རྗེ་མཛད་ནས་ཁྱིམ་ས་ཆག་ཆོག་ལམ་ཁར་མ་ཕང།</a:t>
                      </a:r>
                      <a:endParaRPr lang="en-GB" sz="3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Thkjey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dZad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khimsa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chakchok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lamkhar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maphang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5. </a:t>
            </a:r>
            <a:r>
              <a:rPr lang="en-US" sz="4000" b="1" dirty="0" smtClean="0"/>
              <a:t>Sh. </a:t>
            </a:r>
            <a:r>
              <a:rPr lang="en-US" sz="4000" b="1" dirty="0" err="1" smtClean="0"/>
              <a:t>Narendra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Modi</a:t>
            </a:r>
            <a:r>
              <a:rPr lang="en-US" sz="4000" b="1" dirty="0" smtClean="0"/>
              <a:t> is the Prime Minister of India.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849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श्री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hi-IN" sz="2400" dirty="0" smtClean="0"/>
                        <a:t>नरेंद्र मोदी भारत के प्रधान मंत्री हैं।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Shree </a:t>
                      </a:r>
                      <a:r>
                        <a:rPr lang="en-GB" sz="2400" dirty="0" err="1" smtClean="0"/>
                        <a:t>Narendra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Modi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bharat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ke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pradhan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mantri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hain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r-PK" sz="2400" dirty="0" smtClean="0"/>
                        <a:t>جیناب نریندر مودی چھہ بھارت ہند وزیر آ زم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Jenaab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Narendra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Moadi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chhu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bharat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hund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Wazir</a:t>
                      </a:r>
                      <a:r>
                        <a:rPr lang="en-GB" sz="2400" dirty="0" smtClean="0"/>
                        <a:t> – e – </a:t>
                      </a:r>
                      <a:r>
                        <a:rPr lang="en-GB" sz="2400" dirty="0" err="1" smtClean="0"/>
                        <a:t>aazam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श्री नरेन्द्र मोदी भारत दे परधानमंत्री ऐ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Shree </a:t>
                      </a:r>
                      <a:r>
                        <a:rPr lang="en-GB" sz="2400" dirty="0" err="1" smtClean="0"/>
                        <a:t>Narendra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Modi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bharat</a:t>
                      </a:r>
                      <a:r>
                        <a:rPr lang="en-GB" sz="2400" dirty="0" smtClean="0"/>
                        <a:t> de </a:t>
                      </a:r>
                      <a:r>
                        <a:rPr lang="en-GB" sz="2400" dirty="0" err="1" smtClean="0"/>
                        <a:t>pardhanmantri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ae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o-CN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དཔལ་ན་རེན་འདར་མོ་འདི་ནི་རྒྱ་གར་གྱི་སྲིད་བློན་ཞུགས་ཡིན་ནོ།</a:t>
                      </a:r>
                      <a:endParaRPr lang="en-GB" sz="3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Pal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Narendra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Modi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gyagar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rhitlon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juks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 no.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6. </a:t>
            </a:r>
            <a:r>
              <a:rPr lang="en-US" sz="4000" b="1" dirty="0" smtClean="0"/>
              <a:t>My mother cooks good food.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36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मेरी मां अच्छा खाना बनाती हैं।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Meri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maa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achhaa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khana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banati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hai</a:t>
                      </a:r>
                      <a:r>
                        <a:rPr lang="en-GB" sz="2400" baseline="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AE" sz="2400" dirty="0" smtClean="0"/>
                        <a:t>میاں ماج چھ اصل بات رنان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Myean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muaj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chhi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asal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batt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rannan</a:t>
                      </a:r>
                      <a:r>
                        <a:rPr lang="en-GB" sz="2400" baseline="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मेरी मम्मी बड़ी शैल रोटी बनान्दी ए।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Meri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mammi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badi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shael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roti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banandi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ae</a:t>
                      </a:r>
                      <a:r>
                        <a:rPr lang="en-GB" sz="2400" baseline="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o-CN" sz="3200" b="1" dirty="0">
                          <a:latin typeface="Calibri"/>
                          <a:ea typeface="Calibri"/>
                          <a:cs typeface="Microsoft Himalaya"/>
                        </a:rPr>
                        <a:t>ངའི་ཨ་མས་ཟས་ཞིམ་པོ་སྐོལ་གྱི་ཡོད།</a:t>
                      </a:r>
                      <a:endParaRPr lang="en-GB" sz="32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Nayi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amas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zas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zyimpo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skol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yod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7. </a:t>
            </a:r>
            <a:r>
              <a:rPr lang="en-US" sz="4000" b="1" dirty="0" smtClean="0"/>
              <a:t>I prefer walking on the footpath.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36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मैं पगडंडी पर चलना पसंद करता हूं।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main </a:t>
                      </a:r>
                      <a:r>
                        <a:rPr lang="en-GB" sz="2400" dirty="0" err="1" smtClean="0"/>
                        <a:t>pagadandee</a:t>
                      </a:r>
                      <a:r>
                        <a:rPr lang="en-GB" sz="2400" dirty="0" smtClean="0"/>
                        <a:t> par </a:t>
                      </a:r>
                      <a:r>
                        <a:rPr lang="en-GB" sz="2400" dirty="0" err="1" smtClean="0"/>
                        <a:t>chalana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pasand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karata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hoon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AE" sz="2400" dirty="0" smtClean="0"/>
                        <a:t>ب چھس فوٹپتھاس پیٹھ پکن پسند کران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Ba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chhus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footpathas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pyeth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paakun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pasand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karaan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मिकी फूटपाथ ऊपर चलना शैल लगदा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Miki footpath </a:t>
                      </a:r>
                      <a:r>
                        <a:rPr lang="en-GB" sz="2400" dirty="0" err="1" smtClean="0"/>
                        <a:t>upar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chalna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shael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lagda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o-CN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ང་རྐང་ལམ་ནས་འགྲོ་བར་འཐད་ཀྱི་ཡོད།</a:t>
                      </a:r>
                      <a:endParaRPr lang="en-GB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skanglam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nas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dowar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thatki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yod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b="1" u="sng" dirty="0" smtClean="0">
                <a:solidFill>
                  <a:srgbClr val="FF0000"/>
                </a:solidFill>
              </a:rPr>
              <a:t>LANGUAGE LEARNING</a:t>
            </a:r>
            <a:endParaRPr lang="en-GB" sz="54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56255"/>
            <a:ext cx="10515600" cy="4392294"/>
          </a:xfrm>
        </p:spPr>
        <p:txBody>
          <a:bodyPr>
            <a:normAutofit/>
          </a:bodyPr>
          <a:lstStyle/>
          <a:p>
            <a:pPr algn="just"/>
            <a:r>
              <a:rPr lang="en-GB" sz="3600" dirty="0" smtClean="0"/>
              <a:t>Language learning is the process by which humans acquire the capacity to perceive and comprehend language, as well as to produce and use words and sentences to communicate.</a:t>
            </a:r>
          </a:p>
          <a:p>
            <a:pPr algn="just"/>
            <a:r>
              <a:rPr lang="en-US" sz="3600" dirty="0" smtClean="0">
                <a:solidFill>
                  <a:srgbClr val="0E1318"/>
                </a:solidFill>
              </a:rPr>
              <a:t>Learning a new language involves listening, speaking, reading, and writing. In the area of language learning, these four skills are critically important.</a:t>
            </a:r>
          </a:p>
          <a:p>
            <a:pPr algn="just"/>
            <a:endParaRPr lang="en-GB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8. </a:t>
            </a:r>
            <a:r>
              <a:rPr lang="en-US" sz="4000" b="1" dirty="0" smtClean="0"/>
              <a:t>We should always respect women.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666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हमें हमेशा महिलाओं का सम्मान करना चाहिए।</a:t>
                      </a:r>
                    </a:p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Hamein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hamesha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mahilaon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ka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sammaan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karana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chaahie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AE" sz="2400" dirty="0" smtClean="0"/>
                        <a:t>اسی پیزی خواتیناً یزتھ کرون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Asyi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pyezi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khawateenan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yezath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karun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सानू महिलेयें दी कदर करनी चैदी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Sannu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mahilaayein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di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kadar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karni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chayedi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o-CN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དུས་རྒྱུན་དུ་ང་ཏང་གི་བུ་མོ་ལ་བཀུར་ཞབ་བྱེད་དགོས།</a:t>
                      </a:r>
                      <a:endParaRPr lang="en-GB" sz="3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 err="1">
                          <a:latin typeface="Calibri"/>
                          <a:ea typeface="Calibri"/>
                          <a:cs typeface="Mangal"/>
                        </a:rPr>
                        <a:t>Thusgun</a:t>
                      </a:r>
                      <a:r>
                        <a:rPr lang="en-US" sz="2400" b="0" dirty="0">
                          <a:latin typeface="Calibri"/>
                          <a:ea typeface="Calibri"/>
                          <a:cs typeface="Mangal"/>
                        </a:rPr>
                        <a:t> du </a:t>
                      </a:r>
                      <a:r>
                        <a:rPr lang="en-US" sz="2400" b="0" dirty="0" err="1">
                          <a:latin typeface="Calibri"/>
                          <a:ea typeface="Calibri"/>
                          <a:cs typeface="Mangal"/>
                        </a:rPr>
                        <a:t>natang</a:t>
                      </a:r>
                      <a:r>
                        <a:rPr lang="en-US" sz="2400" b="0" dirty="0">
                          <a:latin typeface="Calibri"/>
                          <a:ea typeface="Calibri"/>
                          <a:cs typeface="Mangal"/>
                        </a:rPr>
                        <a:t> </a:t>
                      </a:r>
                      <a:r>
                        <a:rPr lang="en-US" sz="2400" b="0" dirty="0" err="1">
                          <a:latin typeface="Calibri"/>
                          <a:ea typeface="Calibri"/>
                          <a:cs typeface="Mangal"/>
                        </a:rPr>
                        <a:t>gi</a:t>
                      </a:r>
                      <a:r>
                        <a:rPr lang="en-US" sz="2400" b="0" dirty="0">
                          <a:latin typeface="Calibri"/>
                          <a:ea typeface="Calibri"/>
                          <a:cs typeface="Mangal"/>
                        </a:rPr>
                        <a:t> </a:t>
                      </a:r>
                      <a:r>
                        <a:rPr lang="en-US" sz="2400" b="0" dirty="0" err="1">
                          <a:latin typeface="Calibri"/>
                          <a:ea typeface="Calibri"/>
                          <a:cs typeface="Mangal"/>
                        </a:rPr>
                        <a:t>bumo</a:t>
                      </a:r>
                      <a:r>
                        <a:rPr lang="en-US" sz="2400" b="0" dirty="0">
                          <a:latin typeface="Calibri"/>
                          <a:ea typeface="Calibri"/>
                          <a:cs typeface="Mangal"/>
                        </a:rPr>
                        <a:t> la </a:t>
                      </a:r>
                      <a:r>
                        <a:rPr lang="en-US" sz="2400" b="0" dirty="0" err="1">
                          <a:latin typeface="Calibri"/>
                          <a:ea typeface="Calibri"/>
                          <a:cs typeface="Mangal"/>
                        </a:rPr>
                        <a:t>skurjab</a:t>
                      </a:r>
                      <a:r>
                        <a:rPr lang="en-US" sz="2400" b="0" dirty="0">
                          <a:latin typeface="Calibri"/>
                          <a:ea typeface="Calibri"/>
                          <a:cs typeface="Mangal"/>
                        </a:rPr>
                        <a:t> </a:t>
                      </a:r>
                      <a:r>
                        <a:rPr lang="en-US" sz="2400" b="0" dirty="0" err="1">
                          <a:latin typeface="Calibri"/>
                          <a:ea typeface="Calibri"/>
                          <a:cs typeface="Mangal"/>
                        </a:rPr>
                        <a:t>ched</a:t>
                      </a:r>
                      <a:r>
                        <a:rPr lang="en-US" sz="2400" b="0" dirty="0">
                          <a:latin typeface="Calibri"/>
                          <a:ea typeface="Calibri"/>
                          <a:cs typeface="Mangal"/>
                        </a:rPr>
                        <a:t> </a:t>
                      </a:r>
                      <a:r>
                        <a:rPr lang="en-US" sz="2400" b="0" dirty="0" err="1">
                          <a:latin typeface="Calibri"/>
                          <a:ea typeface="Calibri"/>
                          <a:cs typeface="Mangal"/>
                        </a:rPr>
                        <a:t>gos</a:t>
                      </a:r>
                      <a:r>
                        <a:rPr lang="en-US" sz="2400" b="0" dirty="0">
                          <a:latin typeface="Calibri"/>
                          <a:ea typeface="Calibri"/>
                          <a:cs typeface="Mangal"/>
                        </a:rPr>
                        <a:t>.</a:t>
                      </a:r>
                      <a:endParaRPr lang="en-GB" sz="2400" b="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9. </a:t>
            </a:r>
            <a:r>
              <a:rPr lang="en-US" sz="4000" b="1" dirty="0" smtClean="0"/>
              <a:t>We must make India </a:t>
            </a:r>
            <a:r>
              <a:rPr lang="en-US" sz="4000" b="1" dirty="0" err="1" smtClean="0"/>
              <a:t>Aatma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Nirbhar</a:t>
            </a:r>
            <a:r>
              <a:rPr lang="en-US" sz="4000" b="1" dirty="0" smtClean="0"/>
              <a:t>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5274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i-I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हमें भारत को </a:t>
                      </a:r>
                      <a:r>
                        <a:rPr lang="hi-IN" sz="2400" dirty="0" smtClean="0"/>
                        <a:t>आत्मनिर्भर</a:t>
                      </a:r>
                      <a:r>
                        <a:rPr lang="en-GB" sz="2400" dirty="0" smtClean="0"/>
                        <a:t> </a:t>
                      </a:r>
                      <a:r>
                        <a:rPr lang="hi-I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बनाना चाहिए</a:t>
                      </a:r>
                    </a:p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Hamein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bhaarat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aatma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nirbhar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banaana</a:t>
                      </a:r>
                      <a:r>
                        <a:rPr lang="en-GB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chaahie</a:t>
                      </a:r>
                      <a:endParaRPr lang="en-GB" sz="24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AE" sz="2400" dirty="0" smtClean="0"/>
                        <a:t>اسی پیزی بھارت اتم نربھر بناون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Asyi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pyezi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bharat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aatam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nirbhar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banaavun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सन्नू अपने भारत नु आत्मनिर्भर बनाना चैदा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Sannu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apne</a:t>
                      </a:r>
                      <a:r>
                        <a:rPr lang="en-GB" sz="2400" baseline="0" dirty="0" smtClean="0"/>
                        <a:t> </a:t>
                      </a:r>
                      <a:r>
                        <a:rPr lang="en-GB" sz="2400" baseline="0" dirty="0" err="1" smtClean="0"/>
                        <a:t>bharat</a:t>
                      </a:r>
                      <a:r>
                        <a:rPr lang="en-GB" sz="2400" baseline="0" dirty="0" smtClean="0"/>
                        <a:t> nu </a:t>
                      </a:r>
                      <a:r>
                        <a:rPr lang="en-GB" sz="2400" baseline="0" dirty="0" err="1" smtClean="0"/>
                        <a:t>aatamnirbhar</a:t>
                      </a:r>
                      <a:r>
                        <a:rPr lang="en-GB" sz="2400" baseline="0" dirty="0" smtClean="0"/>
                        <a:t> banana </a:t>
                      </a:r>
                      <a:r>
                        <a:rPr lang="en-GB" sz="2400" baseline="0" dirty="0" err="1" smtClean="0"/>
                        <a:t>chayeda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o-CN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ང་ཏང་གིས་མང་ཡུལ་རྒྱ་གར་དེ་རང་ཚད་ཐུབ་པ་ཞིག་བྱེད་དགོས།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 tang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gis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mang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yul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gyagar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rang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tsad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thub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zyig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ched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gos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0656"/>
            <a:ext cx="10515600" cy="1019922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10. </a:t>
            </a:r>
            <a:r>
              <a:rPr lang="en-US" sz="4000" b="1" dirty="0" smtClean="0"/>
              <a:t>Have a good day.</a:t>
            </a:r>
            <a:endParaRPr lang="en-GB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84412" y="1234422"/>
          <a:ext cx="10564905" cy="4364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9917"/>
                <a:gridCol w="1855695"/>
                <a:gridCol w="3886200"/>
                <a:gridCol w="3913093"/>
              </a:tblGrid>
              <a:tr h="7288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S.no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LANGUAGE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LOCAL SCRIPT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SENTENCE</a:t>
                      </a:r>
                      <a:r>
                        <a:rPr lang="en-GB" sz="2400" baseline="0" dirty="0" smtClean="0"/>
                        <a:t> IN ROMAN SCRIPT</a:t>
                      </a:r>
                      <a:endParaRPr lang="en-GB" sz="2400" dirty="0" smtClean="0"/>
                    </a:p>
                    <a:p>
                      <a:pPr algn="ctr"/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HINDI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आपका दिन शुभ हो।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Aapka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smtClean="0"/>
                        <a:t>din </a:t>
                      </a:r>
                      <a:r>
                        <a:rPr lang="en-GB" sz="2400" dirty="0" err="1" smtClean="0"/>
                        <a:t>shubh</a:t>
                      </a:r>
                      <a:r>
                        <a:rPr lang="en-GB" sz="2400" dirty="0" smtClean="0"/>
                        <a:t> ho.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2.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KASHMIRI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r-PK" sz="2400" dirty="0" smtClean="0"/>
                        <a:t>توہند</a:t>
                      </a:r>
                      <a:r>
                        <a:rPr lang="ar-AE" sz="2400" dirty="0" smtClean="0"/>
                        <a:t> دوح نیرن رت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Tuhund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dohh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nyairin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rutt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3.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DOGRI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i-IN" sz="2400" dirty="0" smtClean="0"/>
                        <a:t>थोड़ा </a:t>
                      </a:r>
                      <a:r>
                        <a:rPr lang="hi-IN" sz="2400" dirty="0" smtClean="0"/>
                        <a:t>दिन शुभ ओवे।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Thodda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smtClean="0"/>
                        <a:t>din </a:t>
                      </a:r>
                      <a:r>
                        <a:rPr lang="en-GB" sz="2400" dirty="0" err="1" smtClean="0"/>
                        <a:t>shubh</a:t>
                      </a:r>
                      <a:r>
                        <a:rPr lang="en-GB" sz="2400" dirty="0" smtClean="0"/>
                        <a:t> </a:t>
                      </a:r>
                      <a:r>
                        <a:rPr lang="en-GB" sz="2400" dirty="0" err="1" smtClean="0"/>
                        <a:t>ove</a:t>
                      </a:r>
                      <a:r>
                        <a:rPr lang="en-GB" sz="2400" dirty="0" smtClean="0"/>
                        <a:t>.</a:t>
                      </a:r>
                      <a:endParaRPr lang="en-GB" sz="2400" dirty="0"/>
                    </a:p>
                  </a:txBody>
                  <a:tcPr/>
                </a:tc>
              </a:tr>
              <a:tr h="885358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4.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LADAKHI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o-CN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ཉིན་མོ་བདེ་ལེགས།</a:t>
                      </a:r>
                      <a:endParaRPr lang="en-GB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Ninmo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delex</a:t>
                      </a:r>
                      <a:r>
                        <a:rPr lang="en-US" sz="2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2400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182" y="241774"/>
            <a:ext cx="10968775" cy="63429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References</a:t>
            </a:r>
            <a:endParaRPr lang="en-IN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496" y="1202635"/>
            <a:ext cx="10968775" cy="488726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Ten decades of </a:t>
            </a:r>
            <a:r>
              <a:rPr lang="en-US" dirty="0" err="1" smtClean="0"/>
              <a:t>Dogri</a:t>
            </a:r>
            <a:r>
              <a:rPr lang="en-US" dirty="0" smtClean="0"/>
              <a:t> Literature, </a:t>
            </a:r>
            <a:r>
              <a:rPr lang="en-US" dirty="0" err="1" smtClean="0"/>
              <a:t>Shivanath</a:t>
            </a:r>
            <a:r>
              <a:rPr lang="en-US" dirty="0" smtClean="0"/>
              <a:t>, Google Books Read.</a:t>
            </a:r>
          </a:p>
          <a:p>
            <a:r>
              <a:rPr lang="en-US" dirty="0" smtClean="0"/>
              <a:t>Phenomenal Growth of </a:t>
            </a:r>
            <a:r>
              <a:rPr lang="en-US" dirty="0" err="1"/>
              <a:t>D</a:t>
            </a:r>
            <a:r>
              <a:rPr lang="en-US" dirty="0" err="1" smtClean="0"/>
              <a:t>ogri</a:t>
            </a:r>
            <a:r>
              <a:rPr lang="en-US" dirty="0" smtClean="0"/>
              <a:t> Literature</a:t>
            </a:r>
          </a:p>
          <a:p>
            <a:r>
              <a:rPr lang="en-US" dirty="0" smtClean="0"/>
              <a:t>Gems of Kashmiri Literature by P N </a:t>
            </a:r>
            <a:r>
              <a:rPr lang="en-US" dirty="0" err="1" smtClean="0"/>
              <a:t>Razdan</a:t>
            </a:r>
            <a:endParaRPr lang="en-US" dirty="0" smtClean="0"/>
          </a:p>
          <a:p>
            <a:r>
              <a:rPr lang="en-US" dirty="0" smtClean="0"/>
              <a:t>Jammu and Kashmir Official Portal</a:t>
            </a:r>
          </a:p>
          <a:p>
            <a:r>
              <a:rPr lang="en-US" dirty="0" smtClean="0"/>
              <a:t>www.jk.gov.in/jammukashmir/?q=literature</a:t>
            </a:r>
          </a:p>
          <a:p>
            <a:r>
              <a:rPr lang="en-US" dirty="0" smtClean="0"/>
              <a:t>Mumbai mirror India times.com</a:t>
            </a:r>
          </a:p>
          <a:p>
            <a:r>
              <a:rPr lang="en-US" dirty="0" smtClean="0"/>
              <a:t>Image of </a:t>
            </a:r>
            <a:r>
              <a:rPr lang="en-US" dirty="0" err="1" smtClean="0"/>
              <a:t>Habba</a:t>
            </a:r>
            <a:r>
              <a:rPr lang="en-US" dirty="0" smtClean="0"/>
              <a:t> </a:t>
            </a:r>
            <a:r>
              <a:rPr lang="en-US" dirty="0" err="1" smtClean="0"/>
              <a:t>Khatoon</a:t>
            </a:r>
            <a:r>
              <a:rPr lang="en-US" dirty="0" smtClean="0"/>
              <a:t> by </a:t>
            </a:r>
            <a:r>
              <a:rPr lang="en-US" dirty="0" err="1" smtClean="0"/>
              <a:t>Kayehaan</a:t>
            </a:r>
            <a:endParaRPr lang="en-US" dirty="0" smtClean="0"/>
          </a:p>
          <a:p>
            <a:r>
              <a:rPr lang="en-US" dirty="0" smtClean="0"/>
              <a:t>www.earlytimes.in/newsdet.aspx?q=255721</a:t>
            </a:r>
          </a:p>
          <a:p>
            <a:r>
              <a:rPr lang="en-US" dirty="0" err="1" smtClean="0"/>
              <a:t>Researchpaper</a:t>
            </a:r>
            <a:r>
              <a:rPr lang="en-US" dirty="0" smtClean="0"/>
              <a:t> by </a:t>
            </a:r>
            <a:r>
              <a:rPr lang="en-US" dirty="0" err="1" smtClean="0"/>
              <a:t>Hafizrunyal</a:t>
            </a:r>
            <a:r>
              <a:rPr lang="en-US" dirty="0" smtClean="0"/>
              <a:t> on </a:t>
            </a:r>
            <a:r>
              <a:rPr lang="en-US" dirty="0" err="1" smtClean="0"/>
              <a:t>Khashali</a:t>
            </a:r>
            <a:endParaRPr lang="en-US" dirty="0" smtClean="0"/>
          </a:p>
          <a:p>
            <a:r>
              <a:rPr lang="en-US" dirty="0" err="1" smtClean="0"/>
              <a:t>Sheeraza</a:t>
            </a:r>
            <a:r>
              <a:rPr lang="en-US" dirty="0" smtClean="0"/>
              <a:t>: A Quarterly Journal of Culture and Literature, Jammu &amp; Kashmir </a:t>
            </a:r>
          </a:p>
          <a:p>
            <a:pPr>
              <a:buNone/>
            </a:pPr>
            <a:r>
              <a:rPr lang="en-US" dirty="0" smtClean="0"/>
              <a:t>   academy of Art, Culture and Languages. ISSN 2278-1269,Volume –xii, No.2, </a:t>
            </a:r>
          </a:p>
          <a:p>
            <a:pPr>
              <a:buNone/>
            </a:pPr>
            <a:r>
              <a:rPr lang="en-US" dirty="0" smtClean="0"/>
              <a:t>	April-June, 2016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35772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96" y="568345"/>
            <a:ext cx="11197375" cy="892707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References</a:t>
            </a:r>
            <a:endParaRPr lang="en-IN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895" y="1461052"/>
            <a:ext cx="11197375" cy="46288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err="1"/>
              <a:t>Sheeraza</a:t>
            </a:r>
            <a:r>
              <a:rPr lang="en-US" dirty="0"/>
              <a:t>: A Quarterly Journal of Culture and Literature, Jammu &amp; Kashmir academy of Art, Culture and Languages. ISSN 2278-1269,Volume </a:t>
            </a:r>
            <a:r>
              <a:rPr lang="en-US" dirty="0" smtClean="0"/>
              <a:t>–IX, </a:t>
            </a:r>
            <a:r>
              <a:rPr lang="en-US" dirty="0"/>
              <a:t>No.2, April-June, </a:t>
            </a:r>
            <a:r>
              <a:rPr lang="en-US" dirty="0" smtClean="0"/>
              <a:t>2013.</a:t>
            </a:r>
          </a:p>
          <a:p>
            <a:pPr marL="0" indent="0">
              <a:buNone/>
            </a:pPr>
            <a:r>
              <a:rPr lang="en-US" dirty="0" err="1"/>
              <a:t>Sheeraza</a:t>
            </a:r>
            <a:r>
              <a:rPr lang="en-US" dirty="0"/>
              <a:t>: A Quarterly Journal of Culture and Literature, Jammu &amp; Kashmir academy of Art, Culture and Languages. ISSN 2278-1269,Volume –IX, No.2, April-June, </a:t>
            </a:r>
            <a:r>
              <a:rPr lang="en-US" dirty="0" smtClean="0"/>
              <a:t>2013.</a:t>
            </a:r>
          </a:p>
          <a:p>
            <a:pPr marL="0" indent="0">
              <a:buNone/>
            </a:pPr>
            <a:r>
              <a:rPr lang="en-US" dirty="0" smtClean="0"/>
              <a:t>Who’s Who of Jammu &amp; Kashmir </a:t>
            </a:r>
            <a:r>
              <a:rPr lang="en-US" dirty="0" err="1" smtClean="0"/>
              <a:t>Witers</a:t>
            </a:r>
            <a:r>
              <a:rPr lang="en-US" dirty="0" smtClean="0"/>
              <a:t> &amp; Artists, J&amp;K Academy of Art, Culture &amp; Languages: </a:t>
            </a:r>
            <a:r>
              <a:rPr lang="en-US" dirty="0" err="1" smtClean="0"/>
              <a:t>Dr</a:t>
            </a:r>
            <a:r>
              <a:rPr lang="en-US" dirty="0" smtClean="0"/>
              <a:t> Aziz </a:t>
            </a:r>
            <a:r>
              <a:rPr lang="en-US" dirty="0" err="1" smtClean="0"/>
              <a:t>Hajini</a:t>
            </a:r>
            <a:r>
              <a:rPr lang="en-US" dirty="0" smtClean="0"/>
              <a:t>, </a:t>
            </a:r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Shahnawaz</a:t>
            </a:r>
            <a:r>
              <a:rPr lang="en-US" dirty="0" smtClean="0"/>
              <a:t>, </a:t>
            </a:r>
            <a:r>
              <a:rPr lang="en-US" dirty="0" err="1" smtClean="0"/>
              <a:t>Maqbool</a:t>
            </a:r>
            <a:r>
              <a:rPr lang="en-US" dirty="0" smtClean="0"/>
              <a:t> </a:t>
            </a:r>
            <a:r>
              <a:rPr lang="en-US" dirty="0" err="1" smtClean="0"/>
              <a:t>Sajid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Image of </a:t>
            </a:r>
            <a:r>
              <a:rPr lang="en-US" dirty="0" err="1" smtClean="0"/>
              <a:t>lalded</a:t>
            </a:r>
            <a:r>
              <a:rPr lang="en-US" dirty="0" smtClean="0"/>
              <a:t> facebook.com</a:t>
            </a:r>
          </a:p>
          <a:p>
            <a:pPr marL="0" indent="0">
              <a:buNone/>
            </a:pPr>
            <a:r>
              <a:rPr lang="en-US" dirty="0" smtClean="0"/>
              <a:t>Dogra </a:t>
            </a:r>
            <a:r>
              <a:rPr lang="en-US" dirty="0" err="1"/>
              <a:t>A</a:t>
            </a:r>
            <a:r>
              <a:rPr lang="en-US" dirty="0" err="1" smtClean="0"/>
              <a:t>khhar</a:t>
            </a:r>
            <a:r>
              <a:rPr lang="en-US" dirty="0" smtClean="0"/>
              <a:t> </a:t>
            </a:r>
            <a:r>
              <a:rPr lang="en-US" dirty="0" err="1" smtClean="0"/>
              <a:t>facebook</a:t>
            </a:r>
            <a:r>
              <a:rPr lang="en-US" dirty="0" smtClean="0"/>
              <a:t> page</a:t>
            </a:r>
          </a:p>
          <a:p>
            <a:pPr marL="0" indent="0">
              <a:buNone/>
            </a:pPr>
            <a:r>
              <a:rPr lang="en-US" dirty="0" smtClean="0"/>
              <a:t>Interview of </a:t>
            </a:r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Shahnawaz</a:t>
            </a:r>
            <a:r>
              <a:rPr lang="en-US" dirty="0" smtClean="0"/>
              <a:t> </a:t>
            </a:r>
            <a:r>
              <a:rPr lang="en-US" dirty="0" err="1" smtClean="0"/>
              <a:t>Choudhary</a:t>
            </a:r>
            <a:r>
              <a:rPr lang="en-US" dirty="0"/>
              <a:t> </a:t>
            </a:r>
            <a:r>
              <a:rPr lang="en-US" dirty="0" smtClean="0"/>
              <a:t>on </a:t>
            </a:r>
            <a:r>
              <a:rPr lang="en-US" dirty="0" err="1" smtClean="0"/>
              <a:t>Gojri</a:t>
            </a:r>
            <a:r>
              <a:rPr lang="en-US" dirty="0" smtClean="0"/>
              <a:t> Language and Literature</a:t>
            </a:r>
          </a:p>
          <a:p>
            <a:pPr marL="0" indent="0">
              <a:buNone/>
            </a:pPr>
            <a:r>
              <a:rPr lang="en-US" dirty="0" smtClean="0"/>
              <a:t>Interview of</a:t>
            </a:r>
          </a:p>
          <a:p>
            <a:pPr marL="0" indent="0">
              <a:buNone/>
            </a:pPr>
            <a:r>
              <a:rPr lang="en-IN" dirty="0"/>
              <a:t>Iqbal, Mohammad </a:t>
            </a:r>
            <a:r>
              <a:rPr lang="en-IN" dirty="0" err="1"/>
              <a:t>Naik</a:t>
            </a:r>
            <a:r>
              <a:rPr lang="en-IN" dirty="0"/>
              <a:t>. Pogali </a:t>
            </a:r>
            <a:r>
              <a:rPr lang="en-IN" dirty="0" err="1"/>
              <a:t>Zuban</a:t>
            </a:r>
            <a:r>
              <a:rPr lang="en-IN" dirty="0"/>
              <a:t> Ka </a:t>
            </a:r>
            <a:r>
              <a:rPr lang="en-IN" dirty="0" err="1"/>
              <a:t>Sutiyati</a:t>
            </a:r>
            <a:r>
              <a:rPr lang="en-IN" dirty="0"/>
              <a:t> </a:t>
            </a:r>
            <a:r>
              <a:rPr lang="en-IN" dirty="0" err="1"/>
              <a:t>Nizaam</a:t>
            </a:r>
            <a:r>
              <a:rPr lang="en-IN" dirty="0"/>
              <a:t>. Printing Pres Kashmir; J&amp;K. 2005. </a:t>
            </a:r>
            <a:endParaRPr lang="en-IN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41759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943" y="286748"/>
            <a:ext cx="10515600" cy="1097915"/>
          </a:xfrm>
        </p:spPr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References</a:t>
            </a:r>
            <a:endParaRPr lang="en-IN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943" y="1512116"/>
            <a:ext cx="11271068" cy="4351338"/>
          </a:xfrm>
        </p:spPr>
        <p:txBody>
          <a:bodyPr>
            <a:normAutofit fontScale="85000" lnSpcReduction="20000"/>
          </a:bodyPr>
          <a:lstStyle/>
          <a:p>
            <a:pPr marL="0" indent="0"/>
            <a:r>
              <a:rPr lang="en-IN" dirty="0" smtClean="0"/>
              <a:t> </a:t>
            </a:r>
            <a:r>
              <a:rPr lang="en-IN" dirty="0" err="1" smtClean="0"/>
              <a:t>Sohil</a:t>
            </a:r>
            <a:r>
              <a:rPr lang="en-IN" dirty="0" smtClean="0"/>
              <a:t>, Mohd </a:t>
            </a:r>
            <a:r>
              <a:rPr lang="en-IN" dirty="0" err="1" smtClean="0"/>
              <a:t>Muzamil</a:t>
            </a:r>
            <a:r>
              <a:rPr lang="en-IN" dirty="0" smtClean="0"/>
              <a:t>. </a:t>
            </a:r>
            <a:r>
              <a:rPr lang="en-IN" dirty="0" err="1" smtClean="0"/>
              <a:t>Khah</a:t>
            </a:r>
            <a:r>
              <a:rPr lang="en-IN" dirty="0" smtClean="0"/>
              <a:t> as a Rural Dialect spoken in Chenab Valley J&amp;K; Volume 4, </a:t>
            </a:r>
          </a:p>
          <a:p>
            <a:pPr marL="0" indent="0">
              <a:buNone/>
            </a:pPr>
            <a:r>
              <a:rPr lang="en-IN" dirty="0" smtClean="0"/>
              <a:t>   issue 6, 2015</a:t>
            </a:r>
            <a:r>
              <a:rPr lang="en-US" dirty="0" smtClean="0"/>
              <a:t> </a:t>
            </a:r>
          </a:p>
          <a:p>
            <a:pPr marL="0" indent="0"/>
            <a:r>
              <a:rPr lang="en-US" dirty="0" smtClean="0"/>
              <a:t> http://tlhjournal.com/uploads/products/46.mohd-muzamil-sohil-article</a:t>
            </a:r>
          </a:p>
          <a:p>
            <a:pPr marL="0" indent="0"/>
            <a:r>
              <a:rPr lang="en-US" dirty="0" smtClean="0"/>
              <a:t> Young Hindi writers of Jammu by Daily Excelsior -04/08/2012</a:t>
            </a:r>
          </a:p>
          <a:p>
            <a:pPr marL="0" indent="0"/>
            <a:r>
              <a:rPr lang="en-US" dirty="0" smtClean="0"/>
              <a:t> You Tube: Folk Beats; </a:t>
            </a:r>
            <a:r>
              <a:rPr lang="en-US" dirty="0" err="1" smtClean="0"/>
              <a:t>Shina</a:t>
            </a:r>
            <a:r>
              <a:rPr lang="en-US" dirty="0" smtClean="0"/>
              <a:t> Language Special Hosted by </a:t>
            </a:r>
            <a:r>
              <a:rPr lang="en-US" dirty="0" err="1" smtClean="0"/>
              <a:t>Aimon</a:t>
            </a:r>
            <a:r>
              <a:rPr lang="en-US" dirty="0" smtClean="0"/>
              <a:t> Fatima.</a:t>
            </a:r>
          </a:p>
          <a:p>
            <a:pPr marL="0" indent="0">
              <a:buNone/>
            </a:pPr>
            <a:r>
              <a:rPr lang="en-US" dirty="0" smtClean="0"/>
              <a:t>   Oct 24, 2017.</a:t>
            </a:r>
          </a:p>
          <a:p>
            <a:pPr marL="0" indent="0"/>
            <a:r>
              <a:rPr lang="en-US" dirty="0" smtClean="0"/>
              <a:t> You Tube: Learn </a:t>
            </a:r>
            <a:r>
              <a:rPr lang="en-US" dirty="0" err="1" smtClean="0"/>
              <a:t>Shina</a:t>
            </a:r>
            <a:r>
              <a:rPr lang="en-US" dirty="0" smtClean="0"/>
              <a:t> Language, Wiki Up Aug 8, 2016.</a:t>
            </a:r>
          </a:p>
          <a:p>
            <a:pPr marL="0" indent="0"/>
            <a:r>
              <a:rPr lang="en-US" dirty="0" smtClean="0"/>
              <a:t> You Tube : Origin of </a:t>
            </a:r>
            <a:r>
              <a:rPr lang="en-US" dirty="0" err="1" smtClean="0"/>
              <a:t>Shina</a:t>
            </a:r>
            <a:r>
              <a:rPr lang="en-US" dirty="0" smtClean="0"/>
              <a:t> language Full </a:t>
            </a:r>
            <a:r>
              <a:rPr lang="en-US" dirty="0" err="1" smtClean="0"/>
              <a:t>Breif</a:t>
            </a:r>
            <a:r>
              <a:rPr lang="en-US" dirty="0" smtClean="0"/>
              <a:t> History by Aziz Ur</a:t>
            </a:r>
          </a:p>
          <a:p>
            <a:pPr marL="0" indent="0">
              <a:buNone/>
            </a:pPr>
            <a:r>
              <a:rPr lang="en-US" dirty="0" smtClean="0"/>
              <a:t>   Rehman </a:t>
            </a:r>
            <a:r>
              <a:rPr lang="en-US" dirty="0" err="1" smtClean="0"/>
              <a:t>Malangi</a:t>
            </a:r>
            <a:r>
              <a:rPr lang="en-US" dirty="0" smtClean="0"/>
              <a:t>, G B Archives.</a:t>
            </a:r>
          </a:p>
          <a:p>
            <a:r>
              <a:rPr lang="en-US" dirty="0" smtClean="0"/>
              <a:t>Kashmir Folk Tales by Rev. J. Hinton Knowles , Missionary to the Kashmiris, </a:t>
            </a:r>
            <a:r>
              <a:rPr lang="en-US" dirty="0" err="1" smtClean="0"/>
              <a:t>Gulshan</a:t>
            </a:r>
            <a:r>
              <a:rPr lang="en-US" dirty="0" smtClean="0"/>
              <a:t> Publishers, Kashmir, Reprint 1997.</a:t>
            </a:r>
          </a:p>
          <a:p>
            <a:pPr marL="0" indent="0">
              <a:buNone/>
            </a:pPr>
            <a:endParaRPr lang="en-US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57321857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140" y="968188"/>
            <a:ext cx="11161060" cy="4383742"/>
          </a:xfrm>
        </p:spPr>
        <p:txBody>
          <a:bodyPr>
            <a:normAutofit/>
          </a:bodyPr>
          <a:lstStyle/>
          <a:p>
            <a:r>
              <a:rPr lang="en-GB" sz="11000" b="1" dirty="0" smtClean="0"/>
              <a:t>ASK QUESTIONS </a:t>
            </a:r>
            <a:r>
              <a:rPr lang="en-GB" sz="22800" b="1" dirty="0" smtClean="0"/>
              <a:t>?</a:t>
            </a:r>
            <a:endParaRPr lang="en-GB" sz="11000" b="1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320" y="1433737"/>
            <a:ext cx="10709366" cy="236755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GB" sz="13800" b="1" dirty="0" smtClean="0"/>
              <a:t>THANK YOU</a:t>
            </a:r>
            <a:endParaRPr lang="en-GB" sz="13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EF7BD8-11CA-F44B-9AB0-7389A40D4C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05955" y="1172817"/>
            <a:ext cx="4791456" cy="2944369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IN" sz="5400" dirty="0">
                <a:latin typeface="Playball" panose="02000000000000000000" pitchFamily="2" charset="0"/>
              </a:rPr>
              <a:t>Languages of Jammu and Kashmir</a:t>
            </a:r>
            <a:endParaRPr lang="en-US" sz="5400" dirty="0">
              <a:latin typeface="Playball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BCA4DA0-5B77-B345-87A3-4A1DBCBBC7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04844" y="3738369"/>
            <a:ext cx="3793678" cy="1037760"/>
          </a:xfrm>
        </p:spPr>
        <p:txBody>
          <a:bodyPr>
            <a:noAutofit/>
          </a:bodyPr>
          <a:lstStyle/>
          <a:p>
            <a:endParaRPr lang="en-IN" sz="1600" dirty="0" smtClean="0"/>
          </a:p>
          <a:p>
            <a:endParaRPr lang="en-IN" sz="1600" dirty="0"/>
          </a:p>
          <a:p>
            <a:pPr algn="l"/>
            <a:r>
              <a:rPr lang="en-IN" sz="1800" b="1" dirty="0" smtClean="0"/>
              <a:t>By </a:t>
            </a:r>
          </a:p>
          <a:p>
            <a:pPr algn="l"/>
            <a:r>
              <a:rPr lang="en-IN" sz="1800" b="1" dirty="0" smtClean="0"/>
              <a:t>Prof </a:t>
            </a:r>
            <a:r>
              <a:rPr lang="en-IN" sz="1800" b="1" dirty="0"/>
              <a:t>Shalini Rana</a:t>
            </a:r>
          </a:p>
          <a:p>
            <a:pPr algn="l"/>
            <a:r>
              <a:rPr lang="en-IN" sz="1800" b="1" dirty="0"/>
              <a:t>Head, Department of English</a:t>
            </a:r>
          </a:p>
          <a:p>
            <a:pPr algn="l"/>
            <a:r>
              <a:rPr lang="en-IN" sz="1800" b="1" dirty="0"/>
              <a:t>Government College of Education</a:t>
            </a:r>
            <a:r>
              <a:rPr lang="en-IN" sz="1800" b="1" dirty="0" smtClean="0"/>
              <a:t>, Jammu </a:t>
            </a:r>
            <a:endParaRPr lang="en-IN" sz="1800" b="1" dirty="0"/>
          </a:p>
          <a:p>
            <a:pPr algn="l"/>
            <a:r>
              <a:rPr lang="en-IN" sz="1800" b="1" dirty="0"/>
              <a:t>Cluster University of </a:t>
            </a:r>
            <a:r>
              <a:rPr lang="en-IN" sz="1800" b="1" dirty="0" smtClean="0"/>
              <a:t>Jammu</a:t>
            </a:r>
            <a:endParaRPr lang="en-US" sz="1800" b="1" dirty="0"/>
          </a:p>
        </p:txBody>
      </p:sp>
      <p:pic>
        <p:nvPicPr>
          <p:cNvPr id="2050" name="Picture 2" descr="Jammu &amp; Kashmir State Map | Kashmir map, State map,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265" y="1172817"/>
            <a:ext cx="5970142" cy="495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8337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38181A-AD8A-7344-AEB7-34E5F52D7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>
                <a:solidFill>
                  <a:srgbClr val="FF0000"/>
                </a:solidFill>
              </a:rPr>
              <a:t>Official </a:t>
            </a:r>
            <a:r>
              <a:rPr lang="en-IN" b="1" dirty="0" smtClean="0">
                <a:solidFill>
                  <a:srgbClr val="FF0000"/>
                </a:solidFill>
              </a:rPr>
              <a:t>Language of J&amp;K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A6FFEA-973A-AD4B-BC5C-F050E1D1E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4056" y="2231136"/>
            <a:ext cx="8970215" cy="3858768"/>
          </a:xfrm>
        </p:spPr>
        <p:txBody>
          <a:bodyPr>
            <a:normAutofit/>
          </a:bodyPr>
          <a:lstStyle/>
          <a:p>
            <a:r>
              <a:rPr lang="en-IN" sz="3200" dirty="0"/>
              <a:t>In 2020 , the </a:t>
            </a:r>
            <a:r>
              <a:rPr lang="en-IN" sz="3200" dirty="0" smtClean="0"/>
              <a:t>Parliament </a:t>
            </a:r>
            <a:r>
              <a:rPr lang="en-IN" sz="3200" dirty="0"/>
              <a:t>of India passed a </a:t>
            </a:r>
            <a:r>
              <a:rPr lang="en-IN" sz="3200" dirty="0" smtClean="0"/>
              <a:t>Bill </a:t>
            </a:r>
            <a:r>
              <a:rPr lang="en-IN" sz="3200" dirty="0"/>
              <a:t>declaring five official languages of J&amp;K (UT)</a:t>
            </a:r>
          </a:p>
          <a:p>
            <a:endParaRPr lang="en-IN" sz="3200" dirty="0"/>
          </a:p>
          <a:p>
            <a:r>
              <a:rPr lang="en-IN" sz="3200" b="1" u="sng" dirty="0"/>
              <a:t>Dogri, Kashmiri, Hindi, English</a:t>
            </a:r>
            <a:r>
              <a:rPr lang="en-IN" sz="3200" b="1" u="sng" dirty="0" smtClean="0"/>
              <a:t>, Urdu</a:t>
            </a:r>
            <a:endParaRPr lang="en-US" sz="3200" b="1" u="sng" dirty="0"/>
          </a:p>
        </p:txBody>
      </p:sp>
    </p:spTree>
    <p:extLst>
      <p:ext uri="{BB962C8B-B14F-4D97-AF65-F5344CB8AC3E}">
        <p14:creationId xmlns:p14="http://schemas.microsoft.com/office/powerpoint/2010/main" xmlns="" val="263775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EA968B-FFEE-6D46-8140-3F9C3979E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891" y="404949"/>
            <a:ext cx="11385700" cy="1673366"/>
          </a:xfrm>
        </p:spPr>
        <p:txBody>
          <a:bodyPr>
            <a:noAutofit/>
          </a:bodyPr>
          <a:lstStyle/>
          <a:p>
            <a:r>
              <a:rPr lang="en-IN" sz="4800" b="1" dirty="0">
                <a:solidFill>
                  <a:srgbClr val="FF0000"/>
                </a:solidFill>
              </a:rPr>
              <a:t>Major and </a:t>
            </a:r>
            <a:r>
              <a:rPr lang="en-IN" sz="4800" b="1" dirty="0" smtClean="0">
                <a:solidFill>
                  <a:srgbClr val="FF0000"/>
                </a:solidFill>
              </a:rPr>
              <a:t>Minor </a:t>
            </a:r>
            <a:r>
              <a:rPr lang="en-IN" sz="4800" b="1" dirty="0">
                <a:solidFill>
                  <a:srgbClr val="FF0000"/>
                </a:solidFill>
              </a:rPr>
              <a:t>L</a:t>
            </a:r>
            <a:r>
              <a:rPr lang="en-IN" sz="4800" b="1" dirty="0" smtClean="0">
                <a:solidFill>
                  <a:srgbClr val="FF0000"/>
                </a:solidFill>
              </a:rPr>
              <a:t>anguages </a:t>
            </a:r>
            <a:r>
              <a:rPr lang="en-IN" sz="4800" b="1" dirty="0">
                <a:solidFill>
                  <a:srgbClr val="FF0000"/>
                </a:solidFill>
              </a:rPr>
              <a:t>and Dialects of </a:t>
            </a:r>
            <a:r>
              <a:rPr lang="en-IN" sz="4800" b="1" dirty="0" smtClean="0">
                <a:solidFill>
                  <a:srgbClr val="FF0000"/>
                </a:solidFill>
              </a:rPr>
              <a:t>J&amp;K and Ladakh UTs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DE6C61C-41B3-A845-BED3-C8BDB40ED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068" y="2206216"/>
            <a:ext cx="10515600" cy="3685132"/>
          </a:xfrm>
        </p:spPr>
        <p:txBody>
          <a:bodyPr>
            <a:normAutofit/>
          </a:bodyPr>
          <a:lstStyle/>
          <a:p>
            <a:r>
              <a:rPr lang="en-IN" sz="3200" b="1" dirty="0"/>
              <a:t>Major </a:t>
            </a:r>
            <a:r>
              <a:rPr lang="en-IN" sz="3200" b="1" dirty="0" smtClean="0"/>
              <a:t>languages</a:t>
            </a:r>
            <a:r>
              <a:rPr lang="en-IN" sz="3200" b="1" dirty="0"/>
              <a:t>:</a:t>
            </a:r>
            <a:r>
              <a:rPr lang="en-IN" sz="3200" dirty="0" smtClean="0"/>
              <a:t> </a:t>
            </a:r>
            <a:r>
              <a:rPr lang="en-IN" sz="3200" dirty="0"/>
              <a:t>Dogri, Kashmiri, Urdu, H</a:t>
            </a:r>
            <a:r>
              <a:rPr lang="en-IN" sz="3200" dirty="0" smtClean="0"/>
              <a:t>indi </a:t>
            </a:r>
            <a:r>
              <a:rPr lang="en-IN" sz="3200" dirty="0"/>
              <a:t>, Punjabi, </a:t>
            </a:r>
            <a:r>
              <a:rPr lang="en-IN" sz="3200" dirty="0" smtClean="0"/>
              <a:t>English, </a:t>
            </a:r>
            <a:r>
              <a:rPr lang="en-IN" sz="3200" dirty="0" err="1" smtClean="0"/>
              <a:t>Ladakhi</a:t>
            </a:r>
            <a:r>
              <a:rPr lang="en-IN" sz="3200" dirty="0" smtClean="0"/>
              <a:t>.</a:t>
            </a:r>
            <a:endParaRPr lang="en-IN" sz="3200" dirty="0"/>
          </a:p>
          <a:p>
            <a:r>
              <a:rPr lang="en-IN" sz="3200" b="1" dirty="0" smtClean="0"/>
              <a:t>Minor Languages</a:t>
            </a:r>
            <a:r>
              <a:rPr lang="en-IN" sz="3200" dirty="0" smtClean="0"/>
              <a:t>: Pogali, </a:t>
            </a:r>
            <a:r>
              <a:rPr lang="en-IN" sz="3200" dirty="0" err="1" smtClean="0"/>
              <a:t>Kishtwari</a:t>
            </a:r>
            <a:r>
              <a:rPr lang="en-IN" sz="3200" dirty="0" smtClean="0"/>
              <a:t>, </a:t>
            </a:r>
            <a:r>
              <a:rPr lang="en-IN" sz="3200" dirty="0" err="1" smtClean="0"/>
              <a:t>Sarazi</a:t>
            </a:r>
            <a:r>
              <a:rPr lang="en-IN" sz="3200" dirty="0" smtClean="0"/>
              <a:t>, </a:t>
            </a:r>
            <a:r>
              <a:rPr lang="en-IN" sz="3200" dirty="0" err="1" smtClean="0"/>
              <a:t>Bhadarwahi</a:t>
            </a:r>
            <a:r>
              <a:rPr lang="en-IN" sz="3200" dirty="0" smtClean="0"/>
              <a:t>, </a:t>
            </a:r>
            <a:r>
              <a:rPr lang="en-IN" sz="3200" dirty="0" err="1" smtClean="0"/>
              <a:t>Gojari</a:t>
            </a:r>
            <a:r>
              <a:rPr lang="en-IN" sz="3200" dirty="0"/>
              <a:t>, </a:t>
            </a:r>
            <a:r>
              <a:rPr lang="en-IN" sz="3200" dirty="0" err="1" smtClean="0"/>
              <a:t>Rambani</a:t>
            </a:r>
            <a:r>
              <a:rPr lang="en-IN" sz="3200" dirty="0" smtClean="0"/>
              <a:t>, </a:t>
            </a:r>
            <a:r>
              <a:rPr lang="en-IN" sz="3200" dirty="0" err="1" smtClean="0"/>
              <a:t>Poonchi</a:t>
            </a:r>
            <a:r>
              <a:rPr lang="en-IN" sz="3200" dirty="0"/>
              <a:t>, </a:t>
            </a:r>
            <a:r>
              <a:rPr lang="en-IN" sz="3200" dirty="0" err="1"/>
              <a:t>S</a:t>
            </a:r>
            <a:r>
              <a:rPr lang="en-IN" sz="3200" dirty="0" err="1" smtClean="0"/>
              <a:t>hina</a:t>
            </a:r>
            <a:r>
              <a:rPr lang="en-IN" sz="3200" dirty="0"/>
              <a:t>, </a:t>
            </a:r>
            <a:r>
              <a:rPr lang="en-IN" sz="3200" dirty="0" err="1"/>
              <a:t>Burushaski</a:t>
            </a:r>
            <a:r>
              <a:rPr lang="en-IN" sz="3200" dirty="0"/>
              <a:t>, </a:t>
            </a:r>
            <a:r>
              <a:rPr lang="en-IN" sz="3200" dirty="0" err="1"/>
              <a:t>B</a:t>
            </a:r>
            <a:r>
              <a:rPr lang="en-IN" sz="3200" dirty="0" err="1" smtClean="0"/>
              <a:t>halesi</a:t>
            </a:r>
            <a:r>
              <a:rPr lang="en-IN" sz="3200" dirty="0"/>
              <a:t>, </a:t>
            </a:r>
            <a:r>
              <a:rPr lang="en-IN" sz="3200" dirty="0" err="1"/>
              <a:t>G</a:t>
            </a:r>
            <a:r>
              <a:rPr lang="en-IN" sz="3200" dirty="0" err="1" smtClean="0"/>
              <a:t>addi</a:t>
            </a:r>
            <a:r>
              <a:rPr lang="en-IN" sz="3200" dirty="0"/>
              <a:t>, </a:t>
            </a:r>
            <a:r>
              <a:rPr lang="en-IN" sz="3200" dirty="0" err="1"/>
              <a:t>K</a:t>
            </a:r>
            <a:r>
              <a:rPr lang="en-IN" sz="3200" dirty="0" err="1" smtClean="0"/>
              <a:t>hashali</a:t>
            </a:r>
            <a:r>
              <a:rPr lang="en-IN" sz="3200" dirty="0"/>
              <a:t>, </a:t>
            </a:r>
            <a:r>
              <a:rPr lang="en-IN" sz="3200" dirty="0" err="1"/>
              <a:t>P</a:t>
            </a:r>
            <a:r>
              <a:rPr lang="en-IN" sz="3200" dirty="0" err="1" smtClean="0"/>
              <a:t>adri</a:t>
            </a:r>
            <a:r>
              <a:rPr lang="en-IN" sz="3200" dirty="0"/>
              <a:t>, </a:t>
            </a:r>
            <a:r>
              <a:rPr lang="en-IN" sz="3200" dirty="0" err="1"/>
              <a:t>S</a:t>
            </a:r>
            <a:r>
              <a:rPr lang="en-IN" sz="3200" dirty="0" err="1" smtClean="0"/>
              <a:t>heikhgal</a:t>
            </a:r>
            <a:r>
              <a:rPr lang="en-IN" sz="3200" dirty="0" smtClean="0"/>
              <a:t> </a:t>
            </a:r>
            <a:r>
              <a:rPr lang="en-IN" sz="3200" dirty="0"/>
              <a:t>, P</a:t>
            </a:r>
            <a:r>
              <a:rPr lang="en-IN" sz="3200" dirty="0" smtClean="0"/>
              <a:t>ahari</a:t>
            </a:r>
            <a:r>
              <a:rPr lang="en-IN" sz="3200" dirty="0"/>
              <a:t>, </a:t>
            </a:r>
            <a:r>
              <a:rPr lang="en-IN" sz="3200" dirty="0" err="1" smtClean="0"/>
              <a:t>Pothwari</a:t>
            </a:r>
            <a:r>
              <a:rPr lang="en-IN" sz="3200" dirty="0" smtClean="0"/>
              <a:t>, </a:t>
            </a:r>
            <a:r>
              <a:rPr lang="en-IN" sz="3200" dirty="0" err="1" smtClean="0"/>
              <a:t>Balti</a:t>
            </a:r>
            <a:r>
              <a:rPr lang="en-IN" sz="3200" dirty="0" smtClean="0"/>
              <a:t>, </a:t>
            </a:r>
            <a:r>
              <a:rPr lang="en-IN" sz="3200" dirty="0" err="1" smtClean="0"/>
              <a:t>Purgi</a:t>
            </a:r>
            <a:r>
              <a:rPr lang="en-IN" sz="3200" dirty="0" smtClean="0"/>
              <a:t>, </a:t>
            </a:r>
            <a:r>
              <a:rPr lang="en-IN" sz="3200" dirty="0" err="1" smtClean="0"/>
              <a:t>Dardi</a:t>
            </a:r>
            <a:r>
              <a:rPr lang="en-IN" sz="3200" dirty="0" smtClean="0"/>
              <a:t>.</a:t>
            </a:r>
            <a:endParaRPr lang="en-IN" sz="32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81704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B1ABC6-6569-6140-9C42-4C3DD0AAB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824" y="208371"/>
            <a:ext cx="10515600" cy="1325563"/>
          </a:xfrm>
        </p:spPr>
        <p:txBody>
          <a:bodyPr/>
          <a:lstStyle/>
          <a:p>
            <a:r>
              <a:rPr lang="en-IN" b="1" u="sng" dirty="0">
                <a:solidFill>
                  <a:srgbClr val="FF0000"/>
                </a:solidFill>
              </a:rPr>
              <a:t>Dogri</a:t>
            </a:r>
            <a:endParaRPr lang="en-US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5B00BBF-53AA-434D-8748-D887AF4E65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027" y="1444582"/>
            <a:ext cx="10387535" cy="4867391"/>
          </a:xfrm>
        </p:spPr>
        <p:txBody>
          <a:bodyPr>
            <a:noAutofit/>
          </a:bodyPr>
          <a:lstStyle/>
          <a:p>
            <a:pPr algn="just" fontAlgn="base"/>
            <a:r>
              <a:rPr lang="en-IN" sz="2400" b="1" dirty="0" smtClean="0"/>
              <a:t>Language: </a:t>
            </a:r>
            <a:r>
              <a:rPr lang="en-IN" sz="2400" b="1" dirty="0" smtClean="0">
                <a:solidFill>
                  <a:srgbClr val="202122"/>
                </a:solidFill>
                <a:effectLst/>
              </a:rPr>
              <a:t>Dogri </a:t>
            </a:r>
            <a:r>
              <a:rPr lang="en-IN" sz="2400" b="1" dirty="0">
                <a:solidFill>
                  <a:srgbClr val="202122"/>
                </a:solidFill>
                <a:effectLst/>
              </a:rPr>
              <a:t>belongs to North </a:t>
            </a:r>
            <a:r>
              <a:rPr lang="en-IN" sz="2400" b="1" dirty="0" smtClean="0">
                <a:solidFill>
                  <a:srgbClr val="202122"/>
                </a:solidFill>
                <a:effectLst/>
              </a:rPr>
              <a:t>Indo </a:t>
            </a:r>
            <a:r>
              <a:rPr lang="en-IN" sz="2400" b="1" dirty="0">
                <a:solidFill>
                  <a:srgbClr val="202122"/>
                </a:solidFill>
                <a:effectLst/>
              </a:rPr>
              <a:t>Aryan group of languages</a:t>
            </a:r>
          </a:p>
          <a:p>
            <a:pPr algn="just"/>
            <a:r>
              <a:rPr lang="en-IN" sz="2400" b="1" dirty="0"/>
              <a:t>Several varieties, all with greater than 80% lexical similarity (within Jammu and Kashmir)</a:t>
            </a:r>
          </a:p>
          <a:p>
            <a:pPr algn="just"/>
            <a:r>
              <a:rPr lang="en-IN" sz="2400" b="1" dirty="0"/>
              <a:t>Tonal language, spoken by 2.5million people</a:t>
            </a:r>
          </a:p>
          <a:p>
            <a:pPr algn="just"/>
            <a:r>
              <a:rPr lang="en-IN" sz="2400" b="1" dirty="0"/>
              <a:t>Western P</a:t>
            </a:r>
            <a:r>
              <a:rPr lang="en-IN" sz="2400" b="1" dirty="0" smtClean="0"/>
              <a:t>ahari</a:t>
            </a:r>
            <a:endParaRPr lang="en-IN" sz="2400" b="1" dirty="0"/>
          </a:p>
          <a:p>
            <a:pPr algn="just"/>
            <a:r>
              <a:rPr lang="en-IN" sz="2400" b="1" dirty="0"/>
              <a:t>Also spoken in </a:t>
            </a:r>
            <a:r>
              <a:rPr lang="en-IN" sz="2400" b="1" dirty="0" smtClean="0"/>
              <a:t>H.P., Punjab</a:t>
            </a:r>
            <a:r>
              <a:rPr lang="en-IN" sz="2400" b="1" dirty="0"/>
              <a:t>, some parts of Pakistan
Script: </a:t>
            </a:r>
            <a:r>
              <a:rPr lang="en-IN" sz="2400" b="1" dirty="0" smtClean="0"/>
              <a:t>Takri, </a:t>
            </a:r>
            <a:r>
              <a:rPr lang="en-IN" sz="2400" b="1" dirty="0" err="1" smtClean="0"/>
              <a:t>Devnagari</a:t>
            </a:r>
            <a:r>
              <a:rPr lang="en-IN" sz="2400" b="1" dirty="0"/>
              <a:t>
Dogri is one of the 22 official languages of India. It was added in the 8</a:t>
            </a:r>
            <a:r>
              <a:rPr lang="en-IN" sz="2400" b="1" baseline="30000" dirty="0"/>
              <a:t>th</a:t>
            </a:r>
            <a:r>
              <a:rPr lang="en-IN" sz="2400" b="1" dirty="0"/>
              <a:t> schedule of the constitution in 2001</a:t>
            </a:r>
            <a:r>
              <a:rPr lang="en-IN" sz="2400" b="1" dirty="0" smtClean="0"/>
              <a:t>.</a:t>
            </a:r>
          </a:p>
          <a:p>
            <a:pPr algn="just"/>
            <a:r>
              <a:rPr lang="en-US" sz="2400" b="1" dirty="0" err="1" smtClean="0"/>
              <a:t>Dogri</a:t>
            </a:r>
            <a:r>
              <a:rPr lang="en-US" sz="2400" b="1" dirty="0" smtClean="0"/>
              <a:t> Dramatists: </a:t>
            </a:r>
            <a:r>
              <a:rPr lang="en-US" sz="2400" b="1" dirty="0" err="1" smtClean="0"/>
              <a:t>Balwant</a:t>
            </a:r>
            <a:r>
              <a:rPr lang="en-US" sz="2400" b="1" dirty="0" smtClean="0"/>
              <a:t> Thakur, Mohan Singh, Abhishek Bharti, </a:t>
            </a:r>
            <a:r>
              <a:rPr lang="en-US" sz="2400" b="1" dirty="0" err="1" smtClean="0"/>
              <a:t>Ravinder</a:t>
            </a:r>
            <a:r>
              <a:rPr lang="en-US" sz="2400" b="1" dirty="0" smtClean="0"/>
              <a:t> Sharma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81833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1759</TotalTime>
  <Words>3041</Words>
  <Application>Microsoft Office PowerPoint</Application>
  <PresentationFormat>Custom</PresentationFormat>
  <Paragraphs>565</Paragraphs>
  <Slides>57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Slide 1</vt:lpstr>
      <vt:lpstr>Slide 2</vt:lpstr>
      <vt:lpstr>EK BHARAT SHRESHTHA BHARAT</vt:lpstr>
      <vt:lpstr>TOPIC OF THE WEBINAR:</vt:lpstr>
      <vt:lpstr>LANGUAGE LEARNING</vt:lpstr>
      <vt:lpstr>Languages of Jammu and Kashmir</vt:lpstr>
      <vt:lpstr>Official Language of J&amp;K</vt:lpstr>
      <vt:lpstr>Major and Minor Languages and Dialects of J&amp;K and Ladakh UTs</vt:lpstr>
      <vt:lpstr>Dogri</vt:lpstr>
      <vt:lpstr>Dogri script</vt:lpstr>
      <vt:lpstr>Development of Dogri in the later Medieval times</vt:lpstr>
      <vt:lpstr>Recent Trends: Role of Youth and Social Media</vt:lpstr>
      <vt:lpstr>Dogri literature</vt:lpstr>
      <vt:lpstr>Major Writers in Dogri &amp; Sahitya Academy Awardee  </vt:lpstr>
      <vt:lpstr>Slide 15</vt:lpstr>
      <vt:lpstr>Slide 16</vt:lpstr>
      <vt:lpstr>Kashmiri Language</vt:lpstr>
      <vt:lpstr>Kashmiri Literature</vt:lpstr>
      <vt:lpstr>Slide 19</vt:lpstr>
      <vt:lpstr>Slide 20</vt:lpstr>
      <vt:lpstr>Slide 21</vt:lpstr>
      <vt:lpstr>Urdu</vt:lpstr>
      <vt:lpstr>Slide 23</vt:lpstr>
      <vt:lpstr>Slide 24</vt:lpstr>
      <vt:lpstr>Gojri</vt:lpstr>
      <vt:lpstr>Slide 26</vt:lpstr>
      <vt:lpstr>Slide 27</vt:lpstr>
      <vt:lpstr>Bhoti Language:</vt:lpstr>
      <vt:lpstr>Ladakhi has several dialects: </vt:lpstr>
      <vt:lpstr>Script of bhoti Language</vt:lpstr>
      <vt:lpstr>Balti language </vt:lpstr>
      <vt:lpstr>Balti Script</vt:lpstr>
      <vt:lpstr>Shina</vt:lpstr>
      <vt:lpstr>DARDI</vt:lpstr>
      <vt:lpstr>Purgi Language:</vt:lpstr>
      <vt:lpstr>Minor Dialects  </vt:lpstr>
      <vt:lpstr>Pogali: Dialect</vt:lpstr>
      <vt:lpstr>Padri </vt:lpstr>
      <vt:lpstr>Punjabi Writers</vt:lpstr>
      <vt:lpstr>Gaddi</vt:lpstr>
      <vt:lpstr>Hindi Writers of Jammu &amp; Kashmir</vt:lpstr>
      <vt:lpstr>10 COMMONLY USED SENTENCES IN LOCAL LANGUAGES</vt:lpstr>
      <vt:lpstr>1. Namaste, you are welcome.</vt:lpstr>
      <vt:lpstr>2. What is your name?</vt:lpstr>
      <vt:lpstr>3. I always eat food after washing my hands. </vt:lpstr>
      <vt:lpstr>4. Please don’t throw garbage on the road.</vt:lpstr>
      <vt:lpstr>5. Sh. Narendra Modi is the Prime Minister of India.</vt:lpstr>
      <vt:lpstr>6. My mother cooks good food.</vt:lpstr>
      <vt:lpstr>7. I prefer walking on the footpath.</vt:lpstr>
      <vt:lpstr>8. We should always respect women.</vt:lpstr>
      <vt:lpstr>9. We must make India Aatma Nirbhar.</vt:lpstr>
      <vt:lpstr>10. Have a good day.</vt:lpstr>
      <vt:lpstr>References</vt:lpstr>
      <vt:lpstr>References</vt:lpstr>
      <vt:lpstr>References</vt:lpstr>
      <vt:lpstr>ASK QUESTIONS ?</vt:lpstr>
      <vt:lpstr>Slide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Languages of Jammu and Kashmir</dc:title>
  <dc:creator>shalini rana</dc:creator>
  <cp:lastModifiedBy>NYK RAJOURI</cp:lastModifiedBy>
  <cp:revision>48</cp:revision>
  <dcterms:modified xsi:type="dcterms:W3CDTF">2020-11-17T05:30:56Z</dcterms:modified>
</cp:coreProperties>
</file>